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257" r:id="rId3"/>
    <p:sldId id="259" r:id="rId4"/>
    <p:sldId id="260" r:id="rId5"/>
    <p:sldId id="258"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2" r:id="rId26"/>
    <p:sldId id="281" r:id="rId27"/>
    <p:sldId id="283" r:id="rId28"/>
    <p:sldId id="319" r:id="rId29"/>
    <p:sldId id="321" r:id="rId30"/>
    <p:sldId id="284" r:id="rId31"/>
    <p:sldId id="286" r:id="rId32"/>
    <p:sldId id="287" r:id="rId33"/>
    <p:sldId id="329" r:id="rId34"/>
    <p:sldId id="330" r:id="rId35"/>
    <p:sldId id="333" r:id="rId36"/>
    <p:sldId id="331" r:id="rId37"/>
    <p:sldId id="332" r:id="rId38"/>
    <p:sldId id="31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22" r:id="rId52"/>
    <p:sldId id="323" r:id="rId53"/>
    <p:sldId id="324" r:id="rId54"/>
    <p:sldId id="325" r:id="rId55"/>
    <p:sldId id="302" r:id="rId56"/>
    <p:sldId id="301" r:id="rId57"/>
    <p:sldId id="303" r:id="rId58"/>
    <p:sldId id="304" r:id="rId59"/>
    <p:sldId id="305" r:id="rId60"/>
    <p:sldId id="307" r:id="rId61"/>
    <p:sldId id="308" r:id="rId62"/>
    <p:sldId id="309" r:id="rId63"/>
    <p:sldId id="311" r:id="rId64"/>
    <p:sldId id="312" r:id="rId65"/>
    <p:sldId id="313" r:id="rId66"/>
    <p:sldId id="314" r:id="rId67"/>
    <p:sldId id="326" r:id="rId68"/>
    <p:sldId id="327" r:id="rId69"/>
    <p:sldId id="328" r:id="rId70"/>
    <p:sldId id="285" r:id="rId71"/>
    <p:sldId id="31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CE4C8-A870-C24D-BE32-C11D867E7F1E}">
          <p14:sldIdLst>
            <p14:sldId id="256"/>
          </p14:sldIdLst>
        </p14:section>
        <p14:section name="why scalable computing matters" id="{CF6CE06C-FBAF-FC4B-9ECF-E47DE308459F}">
          <p14:sldIdLst>
            <p14:sldId id="257"/>
            <p14:sldId id="259"/>
            <p14:sldId id="260"/>
            <p14:sldId id="258"/>
            <p14:sldId id="261"/>
            <p14:sldId id="262"/>
            <p14:sldId id="263"/>
            <p14:sldId id="264"/>
            <p14:sldId id="265"/>
            <p14:sldId id="266"/>
            <p14:sldId id="267"/>
            <p14:sldId id="268"/>
            <p14:sldId id="269"/>
            <p14:sldId id="270"/>
            <p14:sldId id="272"/>
            <p14:sldId id="273"/>
            <p14:sldId id="274"/>
            <p14:sldId id="275"/>
            <p14:sldId id="276"/>
            <p14:sldId id="277"/>
            <p14:sldId id="278"/>
            <p14:sldId id="279"/>
            <p14:sldId id="280"/>
            <p14:sldId id="282"/>
          </p14:sldIdLst>
        </p14:section>
        <p14:section name="Dataset" id="{886F632E-27E6-AE4D-AEEB-4DB1C0634062}">
          <p14:sldIdLst>
            <p14:sldId id="281"/>
          </p14:sldIdLst>
        </p14:section>
        <p14:section name="2 Introducing Dask" id="{075590F4-5BE5-C64E-A850-094D200D253F}">
          <p14:sldIdLst>
            <p14:sldId id="283"/>
            <p14:sldId id="319"/>
            <p14:sldId id="321"/>
            <p14:sldId id="284"/>
            <p14:sldId id="286"/>
            <p14:sldId id="287"/>
            <p14:sldId id="329"/>
            <p14:sldId id="330"/>
            <p14:sldId id="333"/>
            <p14:sldId id="331"/>
            <p14:sldId id="332"/>
            <p14:sldId id="318"/>
          </p14:sldIdLst>
        </p14:section>
        <p14:section name="3 Dask dataframe" id="{44EE5262-4BAB-CA4E-9005-3019F9426DE6}">
          <p14:sldIdLst>
            <p14:sldId id="289"/>
            <p14:sldId id="290"/>
            <p14:sldId id="291"/>
            <p14:sldId id="292"/>
            <p14:sldId id="293"/>
            <p14:sldId id="294"/>
            <p14:sldId id="295"/>
            <p14:sldId id="296"/>
            <p14:sldId id="297"/>
            <p14:sldId id="298"/>
            <p14:sldId id="299"/>
            <p14:sldId id="300"/>
            <p14:sldId id="322"/>
            <p14:sldId id="323"/>
            <p14:sldId id="324"/>
            <p14:sldId id="325"/>
          </p14:sldIdLst>
        </p14:section>
        <p14:section name="4 Loading data frame" id="{9A25E42E-760F-FD44-97DB-25131B48FD94}">
          <p14:sldIdLst>
            <p14:sldId id="302"/>
            <p14:sldId id="301"/>
            <p14:sldId id="303"/>
            <p14:sldId id="304"/>
            <p14:sldId id="305"/>
            <p14:sldId id="307"/>
            <p14:sldId id="308"/>
            <p14:sldId id="309"/>
            <p14:sldId id="311"/>
            <p14:sldId id="312"/>
            <p14:sldId id="313"/>
            <p14:sldId id="314"/>
            <p14:sldId id="326"/>
            <p14:sldId id="327"/>
            <p14:sldId id="328"/>
            <p14:sldId id="285"/>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33"/>
    <p:restoredTop sz="82964"/>
  </p:normalViewPr>
  <p:slideViewPr>
    <p:cSldViewPr snapToGrid="0" snapToObjects="1">
      <p:cViewPr varScale="1">
        <p:scale>
          <a:sx n="89" d="100"/>
          <a:sy n="89" d="100"/>
        </p:scale>
        <p:origin x="18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BD13E-E365-6849-93AF-7BA8285E182F}" type="datetimeFigureOut">
              <a:rPr lang="en-US" smtClean="0"/>
              <a:t>6/29/22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C7DF8-DA2B-DD4E-9791-0381B22F52DD}" type="slidenum">
              <a:rPr lang="en-US" smtClean="0"/>
              <a:t>‹#›</a:t>
            </a:fld>
            <a:endParaRPr lang="en-US"/>
          </a:p>
        </p:txBody>
      </p:sp>
    </p:spTree>
    <p:extLst>
      <p:ext uri="{BB962C8B-B14F-4D97-AF65-F5344CB8AC3E}">
        <p14:creationId xmlns:p14="http://schemas.microsoft.com/office/powerpoint/2010/main" val="1832945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1</a:t>
            </a:fld>
            <a:endParaRPr lang="en-US"/>
          </a:p>
        </p:txBody>
      </p:sp>
    </p:spTree>
    <p:extLst>
      <p:ext uri="{BB962C8B-B14F-4D97-AF65-F5344CB8AC3E}">
        <p14:creationId xmlns:p14="http://schemas.microsoft.com/office/powerpoint/2010/main" val="2638407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Cyclic loop - </a:t>
            </a:r>
            <a:r>
              <a:rPr lang="en-US" sz="1200" b="0" i="0" u="none" strike="noStrike" kern="1200" dirty="0">
                <a:solidFill>
                  <a:schemeClr val="tx1"/>
                </a:solidFill>
                <a:effectLst/>
                <a:latin typeface="+mn-lt"/>
                <a:ea typeface="+mn-ea"/>
                <a:cs typeface="+mn-cs"/>
              </a:rPr>
              <a:t>If the graph contained a feedback loop or some kind of continuous process, i</a:t>
            </a:r>
            <a:r>
              <a:rPr lang="en-US" dirty="0"/>
              <a:t>t would instead be a cyclic graph.</a:t>
            </a:r>
          </a:p>
        </p:txBody>
      </p:sp>
      <p:sp>
        <p:nvSpPr>
          <p:cNvPr id="4" name="Slide Number Placeholder 3"/>
          <p:cNvSpPr>
            <a:spLocks noGrp="1"/>
          </p:cNvSpPr>
          <p:nvPr>
            <p:ph type="sldNum" sz="quarter" idx="5"/>
          </p:nvPr>
        </p:nvSpPr>
        <p:spPr/>
        <p:txBody>
          <a:bodyPr/>
          <a:lstStyle/>
          <a:p>
            <a:fld id="{67AC7DF8-DA2B-DD4E-9791-0381B22F52DD}" type="slidenum">
              <a:rPr lang="en-US" smtClean="0"/>
              <a:t>17</a:t>
            </a:fld>
            <a:endParaRPr lang="en-US"/>
          </a:p>
        </p:txBody>
      </p:sp>
    </p:spTree>
    <p:extLst>
      <p:ext uri="{BB962C8B-B14F-4D97-AF65-F5344CB8AC3E}">
        <p14:creationId xmlns:p14="http://schemas.microsoft.com/office/powerpoint/2010/main" val="114293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means that any lines that express transitive dependencies are eliminated. A transitive dependency simply means a dependency that is met indirectly through completion of another node</a:t>
            </a:r>
          </a:p>
          <a:p>
            <a:pPr marL="171450" indent="-171450">
              <a:buFont typeface="Arial" panose="020B0604020202020204" pitchFamily="34" charset="0"/>
              <a:buChar char="•"/>
            </a:pPr>
            <a:r>
              <a:rPr lang="en-US" dirty="0"/>
              <a:t>Implies </a:t>
            </a:r>
            <a:r>
              <a:rPr lang="en-US" dirty="0" err="1"/>
              <a:t>sautee</a:t>
            </a:r>
            <a:r>
              <a:rPr lang="en-US" dirty="0"/>
              <a:t> ingredients indirectly dependent on heating olive oil</a:t>
            </a:r>
          </a:p>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18</a:t>
            </a:fld>
            <a:endParaRPr lang="en-US"/>
          </a:p>
        </p:txBody>
      </p:sp>
    </p:spTree>
    <p:extLst>
      <p:ext uri="{BB962C8B-B14F-4D97-AF65-F5344CB8AC3E}">
        <p14:creationId xmlns:p14="http://schemas.microsoft.com/office/powerpoint/2010/main" val="4216744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19</a:t>
            </a:fld>
            <a:endParaRPr lang="en-US"/>
          </a:p>
        </p:txBody>
      </p:sp>
    </p:spTree>
    <p:extLst>
      <p:ext uri="{BB962C8B-B14F-4D97-AF65-F5344CB8AC3E}">
        <p14:creationId xmlns:p14="http://schemas.microsoft.com/office/powerpoint/2010/main" val="3715640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you are the only cook.</a:t>
            </a:r>
          </a:p>
          <a:p>
            <a:r>
              <a:rPr lang="en-US" dirty="0"/>
              <a:t>How about cooking in a restaurant</a:t>
            </a:r>
          </a:p>
          <a:p>
            <a:r>
              <a:rPr lang="en-US" dirty="0"/>
              <a:t>Think about – upgrade equipment or hiring more cook (scale up  and scale out)</a:t>
            </a:r>
          </a:p>
          <a:p>
            <a:r>
              <a:rPr lang="en-US" dirty="0"/>
              <a:t>Here, we consider scale out (more workers) – using Dask.</a:t>
            </a:r>
          </a:p>
          <a:p>
            <a:r>
              <a:rPr lang="en-US" dirty="0"/>
              <a:t>Scale up – oversee the whole process with powerful equipment – eventually outgrow the industrial size food processor and kitchen technology.</a:t>
            </a:r>
          </a:p>
          <a:p>
            <a:r>
              <a:rPr lang="en-US" dirty="0"/>
              <a:t>Now hire 9 cooks to share the workload.</a:t>
            </a:r>
          </a:p>
          <a:p>
            <a:r>
              <a:rPr lang="en-US" dirty="0"/>
              <a:t>Generalized worker – can assists in all necessary tasks. Trade-off: workers can get sick, miss work</a:t>
            </a:r>
          </a:p>
          <a:p>
            <a:r>
              <a:rPr lang="en-US" dirty="0"/>
              <a:t>Eventually need a hire a chief chef to coordinate – similar: real coast to maintain a cluster, and should be evaluated.</a:t>
            </a:r>
          </a:p>
        </p:txBody>
      </p:sp>
      <p:sp>
        <p:nvSpPr>
          <p:cNvPr id="4" name="Slide Number Placeholder 3"/>
          <p:cNvSpPr>
            <a:spLocks noGrp="1"/>
          </p:cNvSpPr>
          <p:nvPr>
            <p:ph type="sldNum" sz="quarter" idx="5"/>
          </p:nvPr>
        </p:nvSpPr>
        <p:spPr/>
        <p:txBody>
          <a:bodyPr/>
          <a:lstStyle/>
          <a:p>
            <a:fld id="{67AC7DF8-DA2B-DD4E-9791-0381B22F52DD}" type="slidenum">
              <a:rPr lang="en-US" smtClean="0"/>
              <a:t>20</a:t>
            </a:fld>
            <a:endParaRPr lang="en-US"/>
          </a:p>
        </p:txBody>
      </p:sp>
    </p:spTree>
    <p:extLst>
      <p:ext uri="{BB962C8B-B14F-4D97-AF65-F5344CB8AC3E}">
        <p14:creationId xmlns:p14="http://schemas.microsoft.com/office/powerpoint/2010/main" val="1807077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e.g. 4 cooks to chop onion, 4 cooks to </a:t>
            </a:r>
            <a:r>
              <a:rPr lang="en-US" dirty="0" err="1"/>
              <a:t>sautee</a:t>
            </a:r>
            <a:r>
              <a:rPr lang="en-US" dirty="0"/>
              <a:t> to subdivide the task</a:t>
            </a:r>
          </a:p>
          <a:p>
            <a:pPr marL="171450" indent="-171450">
              <a:buFont typeface="Arial" panose="020B0604020202020204" pitchFamily="34" charset="0"/>
              <a:buChar char="•"/>
            </a:pPr>
            <a:r>
              <a:rPr lang="en-US" dirty="0"/>
              <a:t>Dividing and supervising the work in the kitchen is the job of the sous chef – task scheduling</a:t>
            </a:r>
          </a:p>
          <a:p>
            <a:pPr marL="171450" indent="-171450">
              <a:buFont typeface="Arial" panose="020B0604020202020204" pitchFamily="34" charset="0"/>
              <a:buChar char="•"/>
            </a:pPr>
            <a:r>
              <a:rPr lang="en-US" dirty="0"/>
              <a:t>As each cook completes their task, the sous chef can assign them the next available task.</a:t>
            </a:r>
          </a:p>
          <a:p>
            <a:pPr marL="171450" indent="-171450">
              <a:buFont typeface="Arial" panose="020B0604020202020204" pitchFamily="34" charset="0"/>
              <a:buChar char="•"/>
            </a:pPr>
            <a:r>
              <a:rPr lang="en-US" dirty="0"/>
              <a:t>To keep food moving efficiently in the kitchen, sous chef should constantly evaluate what work needs to be done and aim to start tasks closest to the terminal node ASAP</a:t>
            </a:r>
          </a:p>
          <a:p>
            <a:pPr marL="171450" indent="-171450">
              <a:buFont typeface="Arial" panose="020B0604020202020204" pitchFamily="34" charset="0"/>
              <a:buChar char="•"/>
            </a:pPr>
            <a:r>
              <a:rPr lang="en-US" dirty="0"/>
              <a:t>for example, rather than waiting for all 100 onions to be chopped, if enough onions, garlic, and guanciale have been prepared to begin making a complete batch of sauce, the sous chef should tell the next available cook to begin preparing a batch of sauce.</a:t>
            </a:r>
          </a:p>
          <a:p>
            <a:pPr marL="171450" indent="-171450">
              <a:buFont typeface="Arial" panose="020B0604020202020204" pitchFamily="34" charset="0"/>
              <a:buChar char="•"/>
            </a:pPr>
            <a:r>
              <a:rPr lang="en-US" dirty="0" err="1"/>
              <a:t>Dask’s</a:t>
            </a:r>
            <a:r>
              <a:rPr lang="en-US" dirty="0"/>
              <a:t> task scheduler aims to cycle workers between many tasks in order to reduce memory </a:t>
            </a:r>
          </a:p>
        </p:txBody>
      </p:sp>
      <p:sp>
        <p:nvSpPr>
          <p:cNvPr id="4" name="Slide Number Placeholder 3"/>
          <p:cNvSpPr>
            <a:spLocks noGrp="1"/>
          </p:cNvSpPr>
          <p:nvPr>
            <p:ph type="sldNum" sz="quarter" idx="5"/>
          </p:nvPr>
        </p:nvSpPr>
        <p:spPr/>
        <p:txBody>
          <a:bodyPr/>
          <a:lstStyle/>
          <a:p>
            <a:fld id="{67AC7DF8-DA2B-DD4E-9791-0381B22F52DD}" type="slidenum">
              <a:rPr lang="en-US" smtClean="0"/>
              <a:t>21</a:t>
            </a:fld>
            <a:endParaRPr lang="en-US"/>
          </a:p>
        </p:txBody>
      </p:sp>
    </p:spTree>
    <p:extLst>
      <p:ext uri="{BB962C8B-B14F-4D97-AF65-F5344CB8AC3E}">
        <p14:creationId xmlns:p14="http://schemas.microsoft.com/office/powerpoint/2010/main" val="3059425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Dask’s</a:t>
            </a:r>
            <a:r>
              <a:rPr lang="en-US" dirty="0"/>
              <a:t> task scheduler aims to cycle workers between many tasks in order to reduce memory</a:t>
            </a:r>
          </a:p>
          <a:p>
            <a:r>
              <a:rPr lang="en-US" sz="1200" b="0" i="0" u="none" strike="noStrike" kern="1200" dirty="0">
                <a:solidFill>
                  <a:schemeClr val="tx1"/>
                </a:solidFill>
                <a:effectLst/>
                <a:latin typeface="+mn-lt"/>
                <a:ea typeface="+mn-ea"/>
                <a:cs typeface="+mn-cs"/>
              </a:rPr>
              <a:t>It distributes units of work to machines in an efficient manner and aims to minimize the worker pool’s idle time. </a:t>
            </a: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22</a:t>
            </a:fld>
            <a:endParaRPr lang="en-US"/>
          </a:p>
        </p:txBody>
      </p:sp>
    </p:spTree>
    <p:extLst>
      <p:ext uri="{BB962C8B-B14F-4D97-AF65-F5344CB8AC3E}">
        <p14:creationId xmlns:p14="http://schemas.microsoft.com/office/powerpoint/2010/main" val="2283608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if you hire more cooks to dice onions, but you only have five knives in the kitchen, only five operations that require a knife can be carried out simultaneously</a:t>
            </a:r>
          </a:p>
          <a:p>
            <a:pPr marL="171450" indent="-171450">
              <a:buFont typeface="Arial" panose="020B0604020202020204" pitchFamily="34" charset="0"/>
              <a:buChar char="•"/>
            </a:pPr>
            <a:r>
              <a:rPr lang="en-US" dirty="0"/>
              <a:t>Therefore, if all five knives are in use by cooks dicing onions, the garlic can’t be minced until at least one knife becomes available</a:t>
            </a:r>
          </a:p>
          <a:p>
            <a:pPr marL="171450" indent="-171450">
              <a:buFont typeface="Arial" panose="020B0604020202020204" pitchFamily="34" charset="0"/>
              <a:buChar char="•"/>
            </a:pPr>
            <a:r>
              <a:rPr lang="en-US" dirty="0"/>
              <a:t>Even if the remaining five cooks have completed all other possible nodes, the garlic-mincing step becomes delayed due to resource starvation. </a:t>
            </a:r>
          </a:p>
          <a:p>
            <a:pPr marL="171450" indent="-171450">
              <a:buFont typeface="Arial" panose="020B0604020202020204" pitchFamily="34" charset="0"/>
              <a:buChar char="•"/>
            </a:pPr>
            <a:r>
              <a:rPr lang="en-US" dirty="0"/>
              <a:t>When a shared resource is in use, a resource lock is placed on it</a:t>
            </a:r>
          </a:p>
          <a:p>
            <a:pPr marL="171450" indent="-171450">
              <a:buFont typeface="Arial" panose="020B0604020202020204" pitchFamily="34" charset="0"/>
              <a:buChar char="•"/>
            </a:pPr>
            <a:r>
              <a:rPr lang="en-US" dirty="0"/>
              <a:t>The sous chef is responsible for defusing these confrontations by laying the ground rules about who can use certain resources and what happens when a resource becomes available</a:t>
            </a:r>
          </a:p>
        </p:txBody>
      </p:sp>
      <p:sp>
        <p:nvSpPr>
          <p:cNvPr id="4" name="Slide Number Placeholder 3"/>
          <p:cNvSpPr>
            <a:spLocks noGrp="1"/>
          </p:cNvSpPr>
          <p:nvPr>
            <p:ph type="sldNum" sz="quarter" idx="5"/>
          </p:nvPr>
        </p:nvSpPr>
        <p:spPr/>
        <p:txBody>
          <a:bodyPr/>
          <a:lstStyle/>
          <a:p>
            <a:fld id="{67AC7DF8-DA2B-DD4E-9791-0381B22F52DD}" type="slidenum">
              <a:rPr lang="en-US" smtClean="0"/>
              <a:t>23</a:t>
            </a:fld>
            <a:endParaRPr lang="en-US"/>
          </a:p>
        </p:txBody>
      </p:sp>
    </p:spTree>
    <p:extLst>
      <p:ext uri="{BB962C8B-B14F-4D97-AF65-F5344CB8AC3E}">
        <p14:creationId xmlns:p14="http://schemas.microsoft.com/office/powerpoint/2010/main" val="2764475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 Since the final result consists of the aggregate of all the individual operations, it’s important to ensure that all the pieces find their way to where they need to go.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2 types of failure in machine – data loss and worker failure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Worker failure without data loss - For example, if a cook decides to quit in the middle of cooking, the other worker step out and continue from what was left off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Data loss – knock over the sauce on the floor, can’t reuse. Go back to dicing onion, Sautee…</a:t>
            </a: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24</a:t>
            </a:fld>
            <a:endParaRPr lang="en-US"/>
          </a:p>
        </p:txBody>
      </p:sp>
    </p:spTree>
    <p:extLst>
      <p:ext uri="{BB962C8B-B14F-4D97-AF65-F5344CB8AC3E}">
        <p14:creationId xmlns:p14="http://schemas.microsoft.com/office/powerpoint/2010/main" val="150820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25</a:t>
            </a:fld>
            <a:endParaRPr lang="en-US"/>
          </a:p>
        </p:txBody>
      </p:sp>
    </p:spTree>
    <p:extLst>
      <p:ext uri="{BB962C8B-B14F-4D97-AF65-F5344CB8AC3E}">
        <p14:creationId xmlns:p14="http://schemas.microsoft.com/office/powerpoint/2010/main" val="2030521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opendata.cityofnewyork.us</a:t>
            </a:r>
            <a:r>
              <a:rPr lang="en-US" dirty="0"/>
              <a:t>, https://</a:t>
            </a:r>
            <a:r>
              <a:rPr lang="en-US" dirty="0" err="1"/>
              <a:t>data.cityofnewyork.us</a:t>
            </a:r>
            <a:r>
              <a:rPr lang="en-US" dirty="0"/>
              <a:t>/</a:t>
            </a:r>
            <a:r>
              <a:rPr lang="en-US" dirty="0" err="1"/>
              <a:t>browse?q</a:t>
            </a:r>
            <a:r>
              <a:rPr lang="en-US" dirty="0"/>
              <a:t>=</a:t>
            </a:r>
            <a:r>
              <a:rPr lang="en-US" dirty="0" err="1"/>
              <a:t>parking+ticket</a:t>
            </a:r>
            <a:r>
              <a:rPr lang="en-US" dirty="0"/>
              <a:t>  </a:t>
            </a:r>
          </a:p>
          <a:p>
            <a:r>
              <a:rPr lang="en-US" dirty="0"/>
              <a:t>https://</a:t>
            </a:r>
            <a:r>
              <a:rPr lang="en-US" dirty="0" err="1"/>
              <a:t>data.cityofnewyork.us</a:t>
            </a:r>
            <a:r>
              <a:rPr lang="en-US" dirty="0"/>
              <a:t>/City-Government/Parking-Violations-Issued-Fiscal-Year-2014/jt7v-77mi </a:t>
            </a:r>
          </a:p>
          <a:p>
            <a:r>
              <a:rPr lang="en-US" dirty="0"/>
              <a:t>https://</a:t>
            </a:r>
            <a:r>
              <a:rPr lang="en-US" dirty="0" err="1"/>
              <a:t>dev.socrata.com</a:t>
            </a:r>
            <a:r>
              <a:rPr lang="en-US" dirty="0"/>
              <a:t>/foundry/</a:t>
            </a:r>
            <a:r>
              <a:rPr lang="en-US" dirty="0" err="1"/>
              <a:t>data.cityofnewyork.us</a:t>
            </a:r>
            <a:r>
              <a:rPr lang="en-US" dirty="0"/>
              <a:t>/jt7v-77mi </a:t>
            </a:r>
          </a:p>
          <a:p>
            <a:r>
              <a:rPr lang="en-US" dirty="0"/>
              <a:t>OR</a:t>
            </a:r>
          </a:p>
          <a:p>
            <a:r>
              <a:rPr lang="en-US" dirty="0"/>
              <a:t>https://</a:t>
            </a:r>
            <a:r>
              <a:rPr lang="en-US" dirty="0" err="1"/>
              <a:t>www.kaggle.com</a:t>
            </a:r>
            <a:r>
              <a:rPr lang="en-US" dirty="0"/>
              <a:t>/datasets/new-</a:t>
            </a:r>
            <a:r>
              <a:rPr lang="en-US" dirty="0" err="1"/>
              <a:t>york</a:t>
            </a:r>
            <a:r>
              <a:rPr lang="en-US" dirty="0"/>
              <a:t>-city/</a:t>
            </a:r>
            <a:r>
              <a:rPr lang="en-US" dirty="0" err="1"/>
              <a:t>nyc</a:t>
            </a:r>
            <a:r>
              <a:rPr lang="en-US" dirty="0"/>
              <a:t>-parking-tickets </a:t>
            </a:r>
          </a:p>
          <a:p>
            <a:r>
              <a:rPr lang="en-US" dirty="0"/>
              <a:t>https://</a:t>
            </a:r>
            <a:r>
              <a:rPr lang="en-US" dirty="0" err="1"/>
              <a:t>www.kaggle.com</a:t>
            </a:r>
            <a:r>
              <a:rPr lang="en-US" dirty="0"/>
              <a:t>/code/</a:t>
            </a:r>
            <a:r>
              <a:rPr lang="en-US" dirty="0" err="1"/>
              <a:t>msigaeva</a:t>
            </a:r>
            <a:r>
              <a:rPr lang="en-US" dirty="0"/>
              <a:t>/starter-nyc-parking-tickets-74d324be-2/data/</a:t>
            </a:r>
            <a:r>
              <a:rPr lang="en-US" sz="1200" b="0" i="0" u="none" strike="noStrike" kern="1200" dirty="0">
                <a:solidFill>
                  <a:schemeClr val="tx1"/>
                </a:solidFill>
                <a:effectLst/>
                <a:latin typeface="+mn-lt"/>
                <a:ea typeface="+mn-ea"/>
                <a:cs typeface="+mn-cs"/>
              </a:rPr>
              <a:t>Parking_Violations_Issued_-Fiscal_Year_2014__August_2013__June__2014.csv</a:t>
            </a: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26</a:t>
            </a:fld>
            <a:endParaRPr lang="en-US"/>
          </a:p>
        </p:txBody>
      </p:sp>
    </p:spTree>
    <p:extLst>
      <p:ext uri="{BB962C8B-B14F-4D97-AF65-F5344CB8AC3E}">
        <p14:creationId xmlns:p14="http://schemas.microsoft.com/office/powerpoint/2010/main" val="140180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3</a:t>
            </a:fld>
            <a:endParaRPr lang="en-US"/>
          </a:p>
        </p:txBody>
      </p:sp>
    </p:spTree>
    <p:extLst>
      <p:ext uri="{BB962C8B-B14F-4D97-AF65-F5344CB8AC3E}">
        <p14:creationId xmlns:p14="http://schemas.microsoft.com/office/powerpoint/2010/main" val="3554307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27</a:t>
            </a:fld>
            <a:endParaRPr lang="en-US"/>
          </a:p>
        </p:txBody>
      </p:sp>
    </p:spTree>
    <p:extLst>
      <p:ext uri="{BB962C8B-B14F-4D97-AF65-F5344CB8AC3E}">
        <p14:creationId xmlns:p14="http://schemas.microsoft.com/office/powerpoint/2010/main" val="2156087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ask </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ata</a:t>
            </a:r>
            <a:r>
              <a:rPr lang="en-US" sz="1200" b="1" i="0" u="none" strike="noStrike" kern="1200" dirty="0">
                <a:solidFill>
                  <a:schemeClr val="tx1"/>
                </a:solidFill>
                <a:effectLst/>
                <a:latin typeface="+mn-lt"/>
                <a:ea typeface="+mn-ea"/>
                <a:cs typeface="+mn-cs"/>
              </a:rPr>
              <a:t>F</a:t>
            </a:r>
            <a:r>
              <a:rPr lang="en-US" sz="1200" b="0" i="0" u="none" strike="noStrike" kern="1200" dirty="0">
                <a:solidFill>
                  <a:schemeClr val="tx1"/>
                </a:solidFill>
                <a:effectLst/>
                <a:latin typeface="+mn-lt"/>
                <a:ea typeface="+mn-ea"/>
                <a:cs typeface="+mn-cs"/>
              </a:rPr>
              <a:t>rames (</a:t>
            </a:r>
            <a:r>
              <a:rPr lang="en-US" sz="1200" b="0" i="0" u="none" strike="noStrike" kern="1200" dirty="0" err="1">
                <a:solidFill>
                  <a:schemeClr val="tx1"/>
                </a:solidFill>
                <a:effectLst/>
                <a:latin typeface="+mn-lt"/>
                <a:ea typeface="+mn-ea"/>
                <a:cs typeface="+mn-cs"/>
              </a:rPr>
              <a:t>ddf</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28</a:t>
            </a:fld>
            <a:endParaRPr lang="en-US"/>
          </a:p>
        </p:txBody>
      </p:sp>
    </p:spTree>
    <p:extLst>
      <p:ext uri="{BB962C8B-B14F-4D97-AF65-F5344CB8AC3E}">
        <p14:creationId xmlns:p14="http://schemas.microsoft.com/office/powerpoint/2010/main" val="240492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Dask DataFrame let’s you use * as a glob string to read all of these separate CSV files into a Dask DataFrame at once</a:t>
            </a:r>
          </a:p>
        </p:txBody>
      </p:sp>
      <p:sp>
        <p:nvSpPr>
          <p:cNvPr id="4" name="Slide Number Placeholder 3"/>
          <p:cNvSpPr>
            <a:spLocks noGrp="1"/>
          </p:cNvSpPr>
          <p:nvPr>
            <p:ph type="sldNum" sz="quarter" idx="5"/>
          </p:nvPr>
        </p:nvSpPr>
        <p:spPr/>
        <p:txBody>
          <a:bodyPr/>
          <a:lstStyle/>
          <a:p>
            <a:fld id="{67AC7DF8-DA2B-DD4E-9791-0381B22F52DD}" type="slidenum">
              <a:rPr lang="en-US" smtClean="0"/>
              <a:t>29</a:t>
            </a:fld>
            <a:endParaRPr lang="en-US"/>
          </a:p>
        </p:txBody>
      </p:sp>
    </p:spTree>
    <p:extLst>
      <p:ext uri="{BB962C8B-B14F-4D97-AF65-F5344CB8AC3E}">
        <p14:creationId xmlns:p14="http://schemas.microsoft.com/office/powerpoint/2010/main" val="1016535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Dask uses DAGs to create robust, scalable workloads</a:t>
            </a:r>
          </a:p>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30</a:t>
            </a:fld>
            <a:endParaRPr lang="en-US"/>
          </a:p>
        </p:txBody>
      </p:sp>
    </p:spTree>
    <p:extLst>
      <p:ext uri="{BB962C8B-B14F-4D97-AF65-F5344CB8AC3E}">
        <p14:creationId xmlns:p14="http://schemas.microsoft.com/office/powerpoint/2010/main" val="936927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 While Pandas would display a sample of the data, when inspecting a Dask DataFrame, we are shown the metadata of the DataFrame.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column names are along the top, and underneath is each column’s respective datatype.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Dask tries to intelligently </a:t>
            </a:r>
            <a:r>
              <a:rPr lang="en-US" sz="1200" b="0" i="0" u="sng" strike="noStrike" kern="1200" dirty="0">
                <a:solidFill>
                  <a:schemeClr val="tx1"/>
                </a:solidFill>
                <a:effectLst/>
                <a:latin typeface="+mn-lt"/>
                <a:ea typeface="+mn-ea"/>
                <a:cs typeface="+mn-cs"/>
              </a:rPr>
              <a:t>infer datatypes </a:t>
            </a:r>
            <a:r>
              <a:rPr lang="en-US" sz="1200" b="0" i="0" u="none" strike="noStrike" kern="1200" dirty="0">
                <a:solidFill>
                  <a:schemeClr val="tx1"/>
                </a:solidFill>
                <a:effectLst/>
                <a:latin typeface="+mn-lt"/>
                <a:ea typeface="+mn-ea"/>
                <a:cs typeface="+mn-cs"/>
              </a:rPr>
              <a:t>from the data,</a:t>
            </a:r>
          </a:p>
          <a:p>
            <a:pPr marL="171450" indent="-171450">
              <a:buFont typeface="Arial" panose="020B0604020202020204" pitchFamily="34" charset="0"/>
              <a:buChar char="•"/>
            </a:pPr>
            <a:r>
              <a:rPr lang="en-US" dirty="0"/>
              <a:t>Dask was built to handle medium and large datasets that can’t be loaded into RAM at once.</a:t>
            </a:r>
          </a:p>
          <a:p>
            <a:pPr marL="171450" indent="-171450">
              <a:buFont typeface="Arial" panose="020B0604020202020204" pitchFamily="34" charset="0"/>
              <a:buChar char="•"/>
            </a:pPr>
            <a:r>
              <a:rPr lang="en-US" dirty="0"/>
              <a:t>DataFrames employ </a:t>
            </a:r>
            <a:r>
              <a:rPr lang="en-US" u="sng" dirty="0"/>
              <a:t>random sampling </a:t>
            </a:r>
            <a:r>
              <a:rPr lang="en-US" dirty="0"/>
              <a:t>methods to profile and infer datatypes from a small sample of the data.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 single anomalous row among millions or billions of rows, it’s very improbable that the anomalous row would be picked in a random sample.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will lead to Dask picking an incompatible datatype, which will cause errors later on when performing computations.</a:t>
            </a:r>
          </a:p>
          <a:p>
            <a:pPr marL="171450" indent="-171450">
              <a:buFont typeface="Arial" panose="020B0604020202020204" pitchFamily="34" charset="0"/>
              <a:buChar char="•"/>
            </a:pPr>
            <a:r>
              <a:rPr lang="en-US" sz="1200" b="1" i="0" u="none" strike="noStrike" kern="1200" dirty="0">
                <a:solidFill>
                  <a:schemeClr val="tx1"/>
                </a:solidFill>
                <a:effectLst/>
                <a:latin typeface="+mn-lt"/>
                <a:ea typeface="+mn-ea"/>
                <a:cs typeface="+mn-cs"/>
              </a:rPr>
              <a:t>best practice </a:t>
            </a:r>
            <a:r>
              <a:rPr lang="en-US" sz="1200" b="0" i="0" u="none" strike="noStrike" kern="1200" dirty="0">
                <a:solidFill>
                  <a:schemeClr val="tx1"/>
                </a:solidFill>
                <a:effectLst/>
                <a:latin typeface="+mn-lt"/>
                <a:ea typeface="+mn-ea"/>
                <a:cs typeface="+mn-cs"/>
              </a:rPr>
              <a:t>to avoid that situation would be to explicitly set datatypes rather than relying on </a:t>
            </a:r>
            <a:r>
              <a:rPr lang="en-US" sz="1200" b="0" i="0" u="none" strike="noStrike" kern="1200" dirty="0" err="1">
                <a:solidFill>
                  <a:schemeClr val="tx1"/>
                </a:solidFill>
                <a:effectLst/>
                <a:latin typeface="+mn-lt"/>
                <a:ea typeface="+mn-ea"/>
                <a:cs typeface="+mn-cs"/>
              </a:rPr>
              <a:t>Dask’s</a:t>
            </a:r>
            <a:r>
              <a:rPr lang="en-US" sz="1200" b="0" i="0" u="none" strike="noStrike" kern="1200" dirty="0">
                <a:solidFill>
                  <a:schemeClr val="tx1"/>
                </a:solidFill>
                <a:effectLst/>
                <a:latin typeface="+mn-lt"/>
                <a:ea typeface="+mn-ea"/>
                <a:cs typeface="+mn-cs"/>
              </a:rPr>
              <a:t> inference process.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Parquet -  storing data in a binary file format that supports explicit data types,</a:t>
            </a:r>
          </a:p>
          <a:p>
            <a:pPr marL="171450" indent="-171450">
              <a:buFont typeface="Arial" panose="020B0604020202020204" pitchFamily="34" charset="0"/>
              <a:buChar char="•"/>
            </a:pPr>
            <a:r>
              <a:rPr lang="en-US" dirty="0"/>
              <a:t>The npartitions value shows how many partitions the DataFrame is split into.</a:t>
            </a:r>
          </a:p>
        </p:txBody>
      </p:sp>
      <p:sp>
        <p:nvSpPr>
          <p:cNvPr id="4" name="Slide Number Placeholder 3"/>
          <p:cNvSpPr>
            <a:spLocks noGrp="1"/>
          </p:cNvSpPr>
          <p:nvPr>
            <p:ph type="sldNum" sz="quarter" idx="5"/>
          </p:nvPr>
        </p:nvSpPr>
        <p:spPr/>
        <p:txBody>
          <a:bodyPr/>
          <a:lstStyle/>
          <a:p>
            <a:fld id="{67AC7DF8-DA2B-DD4E-9791-0381B22F52DD}" type="slidenum">
              <a:rPr lang="en-US" smtClean="0"/>
              <a:t>32</a:t>
            </a:fld>
            <a:endParaRPr lang="en-US"/>
          </a:p>
        </p:txBody>
      </p:sp>
    </p:spTree>
    <p:extLst>
      <p:ext uri="{BB962C8B-B14F-4D97-AF65-F5344CB8AC3E}">
        <p14:creationId xmlns:p14="http://schemas.microsoft.com/office/powerpoint/2010/main" val="229241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Dask draws DAGs from the bottom up. We started with four numbers in a list called data, which corresponds to four nodes at the bottom of the DAG. </a:t>
            </a:r>
          </a:p>
          <a:p>
            <a:r>
              <a:rPr lang="en-US" dirty="0"/>
              <a:t>The circles on the Dask DAGs represent function calls.  ( 4 numbers)</a:t>
            </a:r>
          </a:p>
          <a:p>
            <a:r>
              <a:rPr lang="en-US" dirty="0"/>
              <a:t>we wanted to apply the </a:t>
            </a:r>
            <a:r>
              <a:rPr lang="en-US" dirty="0" err="1"/>
              <a:t>add_two</a:t>
            </a:r>
            <a:r>
              <a:rPr lang="en-US" dirty="0"/>
              <a:t> function to each number so we have to call it four times. </a:t>
            </a:r>
          </a:p>
          <a:p>
            <a:r>
              <a:rPr lang="en-US" dirty="0"/>
              <a:t>we call the sum function only one time because we’re passing in the complete list.</a:t>
            </a:r>
          </a:p>
        </p:txBody>
      </p:sp>
      <p:sp>
        <p:nvSpPr>
          <p:cNvPr id="4" name="Slide Number Placeholder 3"/>
          <p:cNvSpPr>
            <a:spLocks noGrp="1"/>
          </p:cNvSpPr>
          <p:nvPr>
            <p:ph type="sldNum" sz="quarter" idx="5"/>
          </p:nvPr>
        </p:nvSpPr>
        <p:spPr/>
        <p:txBody>
          <a:bodyPr/>
          <a:lstStyle/>
          <a:p>
            <a:fld id="{67AC7DF8-DA2B-DD4E-9791-0381B22F52DD}" type="slidenum">
              <a:rPr lang="en-US" smtClean="0"/>
              <a:t>34</a:t>
            </a:fld>
            <a:endParaRPr lang="en-US"/>
          </a:p>
        </p:txBody>
      </p:sp>
    </p:spTree>
    <p:extLst>
      <p:ext uri="{BB962C8B-B14F-4D97-AF65-F5344CB8AC3E}">
        <p14:creationId xmlns:p14="http://schemas.microsoft.com/office/powerpoint/2010/main" val="3005560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Dask won’t </a:t>
            </a:r>
          </a:p>
        </p:txBody>
      </p:sp>
      <p:sp>
        <p:nvSpPr>
          <p:cNvPr id="4" name="Slide Number Placeholder 3"/>
          <p:cNvSpPr>
            <a:spLocks noGrp="1"/>
          </p:cNvSpPr>
          <p:nvPr>
            <p:ph type="sldNum" sz="quarter" idx="5"/>
          </p:nvPr>
        </p:nvSpPr>
        <p:spPr/>
        <p:txBody>
          <a:bodyPr/>
          <a:lstStyle/>
          <a:p>
            <a:fld id="{67AC7DF8-DA2B-DD4E-9791-0381B22F52DD}" type="slidenum">
              <a:rPr lang="en-US" smtClean="0"/>
              <a:t>37</a:t>
            </a:fld>
            <a:endParaRPr lang="en-US"/>
          </a:p>
        </p:txBody>
      </p:sp>
    </p:spTree>
    <p:extLst>
      <p:ext uri="{BB962C8B-B14F-4D97-AF65-F5344CB8AC3E}">
        <p14:creationId xmlns:p14="http://schemas.microsoft.com/office/powerpoint/2010/main" val="3881486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chapter, how Dask uses DAG to manage complex tasks across multiple machines</a:t>
            </a:r>
          </a:p>
          <a:p>
            <a:r>
              <a:rPr lang="en-US" dirty="0"/>
              <a:t>Look at Dask API and NYC parking violation dataset</a:t>
            </a:r>
          </a:p>
        </p:txBody>
      </p:sp>
      <p:sp>
        <p:nvSpPr>
          <p:cNvPr id="4" name="Slide Number Placeholder 3"/>
          <p:cNvSpPr>
            <a:spLocks noGrp="1"/>
          </p:cNvSpPr>
          <p:nvPr>
            <p:ph type="sldNum" sz="quarter" idx="5"/>
          </p:nvPr>
        </p:nvSpPr>
        <p:spPr/>
        <p:txBody>
          <a:bodyPr/>
          <a:lstStyle/>
          <a:p>
            <a:fld id="{67AC7DF8-DA2B-DD4E-9791-0381B22F52DD}" type="slidenum">
              <a:rPr lang="en-US" smtClean="0"/>
              <a:t>39</a:t>
            </a:fld>
            <a:endParaRPr lang="en-US"/>
          </a:p>
        </p:txBody>
      </p:sp>
    </p:spTree>
    <p:extLst>
      <p:ext uri="{BB962C8B-B14F-4D97-AF65-F5344CB8AC3E}">
        <p14:creationId xmlns:p14="http://schemas.microsoft.com/office/powerpoint/2010/main" val="1137716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Dask DataFrames wrap Delayed objects around Pandas DataFrames to allow you to operate on more sophisticated data structures.</a:t>
            </a:r>
          </a:p>
          <a:p>
            <a:pPr marL="171450" indent="-171450">
              <a:buFontTx/>
              <a:buChar char="-"/>
            </a:pPr>
            <a:r>
              <a:rPr lang="en-US" dirty="0"/>
              <a:t>DataFrames API : joins, grouping operations, and so on, that are useful for common data manipulation tasks. </a:t>
            </a:r>
          </a:p>
          <a:p>
            <a:pPr marL="171450" indent="-171450">
              <a:buFontTx/>
              <a:buChar char="-"/>
            </a:pPr>
            <a:r>
              <a:rPr lang="en-US" dirty="0"/>
              <a:t>Dask can support parallel processing and handle large datasets by chunking data into smaller pieces called </a:t>
            </a:r>
            <a:r>
              <a:rPr lang="en-US" u="sng" dirty="0"/>
              <a:t>partitions</a:t>
            </a:r>
          </a:p>
        </p:txBody>
      </p:sp>
      <p:sp>
        <p:nvSpPr>
          <p:cNvPr id="4" name="Slide Number Placeholder 3"/>
          <p:cNvSpPr>
            <a:spLocks noGrp="1"/>
          </p:cNvSpPr>
          <p:nvPr>
            <p:ph type="sldNum" sz="quarter" idx="5"/>
          </p:nvPr>
        </p:nvSpPr>
        <p:spPr/>
        <p:txBody>
          <a:bodyPr/>
          <a:lstStyle/>
          <a:p>
            <a:fld id="{67AC7DF8-DA2B-DD4E-9791-0381B22F52DD}" type="slidenum">
              <a:rPr lang="en-US" smtClean="0"/>
              <a:t>40</a:t>
            </a:fld>
            <a:endParaRPr lang="en-US"/>
          </a:p>
        </p:txBody>
      </p:sp>
    </p:spTree>
    <p:extLst>
      <p:ext uri="{BB962C8B-B14F-4D97-AF65-F5344CB8AC3E}">
        <p14:creationId xmlns:p14="http://schemas.microsoft.com/office/powerpoint/2010/main" val="3332944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Keep related information together</a:t>
            </a:r>
          </a:p>
          <a:p>
            <a:pPr marL="171450" indent="-171450">
              <a:buFontTx/>
              <a:buChar char="-"/>
            </a:pPr>
            <a:r>
              <a:rPr lang="en-US" dirty="0"/>
              <a:t>Row (observation) : logical entity (</a:t>
            </a:r>
            <a:r>
              <a:rPr lang="en-US" dirty="0" err="1"/>
              <a:t>e..g</a:t>
            </a:r>
            <a:r>
              <a:rPr lang="en-US" dirty="0"/>
              <a:t> person)</a:t>
            </a:r>
          </a:p>
          <a:p>
            <a:pPr marL="171450" indent="-171450">
              <a:buFontTx/>
              <a:buChar char="-"/>
            </a:pPr>
            <a:r>
              <a:rPr lang="en-US" dirty="0"/>
              <a:t>Column (attribute) : things we know about the person</a:t>
            </a:r>
          </a:p>
          <a:p>
            <a:pPr marL="171450" indent="-171450">
              <a:buFontTx/>
              <a:buChar char="-"/>
            </a:pPr>
            <a:r>
              <a:rPr lang="en-US" dirty="0"/>
              <a:t>Filter person by location/state, age …</a:t>
            </a:r>
          </a:p>
        </p:txBody>
      </p:sp>
      <p:sp>
        <p:nvSpPr>
          <p:cNvPr id="4" name="Slide Number Placeholder 3"/>
          <p:cNvSpPr>
            <a:spLocks noGrp="1"/>
          </p:cNvSpPr>
          <p:nvPr>
            <p:ph type="sldNum" sz="quarter" idx="5"/>
          </p:nvPr>
        </p:nvSpPr>
        <p:spPr/>
        <p:txBody>
          <a:bodyPr/>
          <a:lstStyle/>
          <a:p>
            <a:fld id="{67AC7DF8-DA2B-DD4E-9791-0381B22F52DD}" type="slidenum">
              <a:rPr lang="en-US" smtClean="0"/>
              <a:t>41</a:t>
            </a:fld>
            <a:endParaRPr lang="en-US"/>
          </a:p>
        </p:txBody>
      </p:sp>
    </p:spTree>
    <p:extLst>
      <p:ext uri="{BB962C8B-B14F-4D97-AF65-F5344CB8AC3E}">
        <p14:creationId xmlns:p14="http://schemas.microsoft.com/office/powerpoint/2010/main" val="31874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core is the task scheduler, which coordinates and monitors execution of computations across CPU cores and machines.</a:t>
            </a:r>
          </a:p>
          <a:p>
            <a:r>
              <a:rPr lang="en-US" dirty="0"/>
              <a:t>These computations are represented in code as either Dask Delayed objects or Dask Futures objects</a:t>
            </a:r>
          </a:p>
          <a:p>
            <a:r>
              <a:rPr lang="en-US" dirty="0"/>
              <a:t>key difference </a:t>
            </a:r>
          </a:p>
          <a:p>
            <a:pPr marL="171450" indent="-171450">
              <a:buFontTx/>
              <a:buChar char="-"/>
            </a:pPr>
            <a:r>
              <a:rPr lang="en-US" dirty="0"/>
              <a:t>Delayed object are evaluated lazily —they are evaluated just in time when the values are needed</a:t>
            </a:r>
          </a:p>
          <a:p>
            <a:pPr marL="171450" indent="-171450">
              <a:buFontTx/>
              <a:buChar char="-"/>
            </a:pPr>
            <a:r>
              <a:rPr lang="en-US" dirty="0"/>
              <a:t>Future objects are evaluated eagerly —meaning they are evaluated in real time regardless if the value is needed immediately or not</a:t>
            </a:r>
          </a:p>
          <a:p>
            <a:r>
              <a:rPr lang="en-US" sz="1200" b="0" i="0" u="none" strike="noStrike" kern="1200" dirty="0" err="1">
                <a:solidFill>
                  <a:schemeClr val="tx1"/>
                </a:solidFill>
                <a:effectLst/>
                <a:latin typeface="+mn-lt"/>
                <a:ea typeface="+mn-ea"/>
                <a:cs typeface="+mn-cs"/>
              </a:rPr>
              <a:t>Dask’s</a:t>
            </a:r>
            <a:r>
              <a:rPr lang="en-US" sz="1200" b="0" i="0" u="none" strike="noStrike" kern="1200" dirty="0">
                <a:solidFill>
                  <a:schemeClr val="tx1"/>
                </a:solidFill>
                <a:effectLst/>
                <a:latin typeface="+mn-lt"/>
                <a:ea typeface="+mn-ea"/>
                <a:cs typeface="+mn-cs"/>
              </a:rPr>
              <a:t> high-level APIs offer a layer of abstraction</a:t>
            </a: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6</a:t>
            </a:fld>
            <a:endParaRPr lang="en-US"/>
          </a:p>
        </p:txBody>
      </p:sp>
    </p:spTree>
    <p:extLst>
      <p:ext uri="{BB962C8B-B14F-4D97-AF65-F5344CB8AC3E}">
        <p14:creationId xmlns:p14="http://schemas.microsoft.com/office/powerpoint/2010/main" val="4167816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Row – axis 0  (x-axis) / column – axis 1 (y-axis)</a:t>
            </a:r>
          </a:p>
          <a:p>
            <a:r>
              <a:rPr lang="en-US" dirty="0"/>
              <a:t>Dask does not enforce uniqueness, so you can have duplicate indices if necessary.</a:t>
            </a:r>
          </a:p>
          <a:p>
            <a:r>
              <a:rPr lang="en-US" dirty="0"/>
              <a:t>By default, DataFrames are created with a sequential integer index</a:t>
            </a:r>
          </a:p>
          <a:p>
            <a:pPr marL="171450" indent="-171450">
              <a:buFontTx/>
              <a:buChar char="-"/>
            </a:pPr>
            <a:r>
              <a:rPr lang="en-US" dirty="0"/>
              <a:t>You can specify your own index</a:t>
            </a:r>
          </a:p>
          <a:p>
            <a:pPr marL="171450" indent="-171450">
              <a:buFontTx/>
              <a:buChar char="-"/>
            </a:pPr>
            <a:r>
              <a:rPr lang="en-US" dirty="0"/>
              <a:t>hold the key to distributing DataFrame workloads across clusters of machines</a:t>
            </a:r>
          </a:p>
        </p:txBody>
      </p:sp>
      <p:sp>
        <p:nvSpPr>
          <p:cNvPr id="4" name="Slide Number Placeholder 3"/>
          <p:cNvSpPr>
            <a:spLocks noGrp="1"/>
          </p:cNvSpPr>
          <p:nvPr>
            <p:ph type="sldNum" sz="quarter" idx="5"/>
          </p:nvPr>
        </p:nvSpPr>
        <p:spPr/>
        <p:txBody>
          <a:bodyPr/>
          <a:lstStyle/>
          <a:p>
            <a:fld id="{67AC7DF8-DA2B-DD4E-9791-0381B22F52DD}" type="slidenum">
              <a:rPr lang="en-US" smtClean="0"/>
              <a:t>42</a:t>
            </a:fld>
            <a:endParaRPr lang="en-US"/>
          </a:p>
        </p:txBody>
      </p:sp>
    </p:spTree>
    <p:extLst>
      <p:ext uri="{BB962C8B-B14F-4D97-AF65-F5344CB8AC3E}">
        <p14:creationId xmlns:p14="http://schemas.microsoft.com/office/powerpoint/2010/main" val="2708519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If you desire to create a DataFrame with a specific number of partitions instead, you can specify that when creating the DataFrame by passing in the </a:t>
            </a:r>
            <a:r>
              <a:rPr lang="en-US" dirty="0"/>
              <a:t>npartitions</a:t>
            </a:r>
            <a:r>
              <a:rPr lang="en-US" sz="1200" b="0" i="0" u="none" strike="noStrike" kern="1200" dirty="0">
                <a:solidFill>
                  <a:schemeClr val="tx1"/>
                </a:solidFill>
                <a:effectLst/>
                <a:latin typeface="+mn-lt"/>
                <a:ea typeface="+mn-ea"/>
                <a:cs typeface="+mn-cs"/>
              </a:rPr>
              <a:t> argument.</a:t>
            </a: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46</a:t>
            </a:fld>
            <a:endParaRPr lang="en-US"/>
          </a:p>
        </p:txBody>
      </p:sp>
    </p:spTree>
    <p:extLst>
      <p:ext uri="{BB962C8B-B14F-4D97-AF65-F5344CB8AC3E}">
        <p14:creationId xmlns:p14="http://schemas.microsoft.com/office/powerpoint/2010/main" val="1122671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Shuffling the data is necessary when performing sorting, grouping, and indexing operations</a:t>
            </a:r>
          </a:p>
          <a:p>
            <a:r>
              <a:rPr lang="en-US" dirty="0"/>
              <a:t>because each row needs to be compared to every other row in the entire DataFrame to determine its correct relative position. </a:t>
            </a:r>
          </a:p>
          <a:p>
            <a:r>
              <a:rPr lang="en-US" dirty="0"/>
              <a:t>This is a time-expensive operation, because it necessitates transferring large amounts of data over the network. Let’s see what this might look like.</a:t>
            </a:r>
          </a:p>
          <a:p>
            <a:pPr marL="171450" indent="-171450">
              <a:buFontTx/>
              <a:buChar char="-"/>
            </a:pPr>
            <a:r>
              <a:rPr lang="en-US" sz="1200" b="0" i="0" u="none" strike="noStrike" kern="1200" dirty="0">
                <a:solidFill>
                  <a:schemeClr val="tx1"/>
                </a:solidFill>
                <a:effectLst/>
                <a:latin typeface="+mn-lt"/>
                <a:ea typeface="+mn-ea"/>
                <a:cs typeface="+mn-cs"/>
              </a:rPr>
              <a:t>group our data by Last Name, find the eldest person by </a:t>
            </a:r>
            <a:r>
              <a:rPr lang="en-US" sz="1200" b="0" i="0" u="none" strike="noStrike" kern="1200" dirty="0" err="1">
                <a:solidFill>
                  <a:schemeClr val="tx1"/>
                </a:solidFill>
                <a:effectLst/>
                <a:latin typeface="+mn-lt"/>
                <a:ea typeface="+mn-ea"/>
                <a:cs typeface="+mn-cs"/>
              </a:rPr>
              <a:t>lastname</a:t>
            </a:r>
            <a:endParaRPr lang="en-US" sz="1200" b="0" i="0" u="none" strike="noStrike" kern="1200" dirty="0">
              <a:solidFill>
                <a:schemeClr val="tx1"/>
              </a:solidFill>
              <a:effectLst/>
              <a:latin typeface="+mn-lt"/>
              <a:ea typeface="+mn-ea"/>
              <a:cs typeface="+mn-cs"/>
            </a:endParaRPr>
          </a:p>
          <a:p>
            <a:pPr marL="171450" indent="-171450">
              <a:buFontTx/>
              <a:buChar char="-"/>
            </a:pPr>
            <a:r>
              <a:rPr lang="en-US" dirty="0"/>
              <a:t>Dask to be able to compare the birthdates of each Smith, one of them will have to be shipped over the network.</a:t>
            </a:r>
          </a:p>
        </p:txBody>
      </p:sp>
      <p:sp>
        <p:nvSpPr>
          <p:cNvPr id="4" name="Slide Number Placeholder 3"/>
          <p:cNvSpPr>
            <a:spLocks noGrp="1"/>
          </p:cNvSpPr>
          <p:nvPr>
            <p:ph type="sldNum" sz="quarter" idx="5"/>
          </p:nvPr>
        </p:nvSpPr>
        <p:spPr/>
        <p:txBody>
          <a:bodyPr/>
          <a:lstStyle/>
          <a:p>
            <a:fld id="{67AC7DF8-DA2B-DD4E-9791-0381B22F52DD}" type="slidenum">
              <a:rPr lang="en-US" smtClean="0"/>
              <a:t>47</a:t>
            </a:fld>
            <a:endParaRPr lang="en-US"/>
          </a:p>
        </p:txBody>
      </p:sp>
    </p:spTree>
    <p:extLst>
      <p:ext uri="{BB962C8B-B14F-4D97-AF65-F5344CB8AC3E}">
        <p14:creationId xmlns:p14="http://schemas.microsoft.com/office/powerpoint/2010/main" val="4254826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Shuffling is expensive and time consuming</a:t>
            </a:r>
          </a:p>
          <a:p>
            <a:r>
              <a:rPr lang="en-US" dirty="0"/>
              <a:t>sorting the data in a source system, such as a relational database, can be faster and more efficient than sorting the data in a distributed system. </a:t>
            </a:r>
          </a:p>
          <a:p>
            <a:r>
              <a:rPr lang="en-US" dirty="0"/>
              <a:t>prevent having to repeat shuffling the data again if the DataFrame needs to be recomputed.</a:t>
            </a:r>
          </a:p>
        </p:txBody>
      </p:sp>
      <p:sp>
        <p:nvSpPr>
          <p:cNvPr id="4" name="Slide Number Placeholder 3"/>
          <p:cNvSpPr>
            <a:spLocks noGrp="1"/>
          </p:cNvSpPr>
          <p:nvPr>
            <p:ph type="sldNum" sz="quarter" idx="5"/>
          </p:nvPr>
        </p:nvSpPr>
        <p:spPr/>
        <p:txBody>
          <a:bodyPr/>
          <a:lstStyle/>
          <a:p>
            <a:fld id="{67AC7DF8-DA2B-DD4E-9791-0381B22F52DD}" type="slidenum">
              <a:rPr lang="en-US" smtClean="0"/>
              <a:t>48</a:t>
            </a:fld>
            <a:endParaRPr lang="en-US"/>
          </a:p>
        </p:txBody>
      </p:sp>
    </p:spTree>
    <p:extLst>
      <p:ext uri="{BB962C8B-B14F-4D97-AF65-F5344CB8AC3E}">
        <p14:creationId xmlns:p14="http://schemas.microsoft.com/office/powerpoint/2010/main" val="826965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have Dask perform data prep, filtering, and dump it to Pandas.</a:t>
            </a:r>
          </a:p>
          <a:p>
            <a:r>
              <a:rPr lang="en-US" dirty="0"/>
              <a:t> using Dask to prepare a smaller dataset that can be dumped into Pandas, or by limiting these operations to only use the index. For example, if we wanted to join a DataFrame of people to a DataFrame of transactions, that computation would be significantly faster if both datasets were sorted and indexed by the Person ID. This would minimize the likelihood that each person’s records are spread out across many partitions, in turn making shuffles more efficient.</a:t>
            </a:r>
          </a:p>
        </p:txBody>
      </p:sp>
      <p:sp>
        <p:nvSpPr>
          <p:cNvPr id="4" name="Slide Number Placeholder 3"/>
          <p:cNvSpPr>
            <a:spLocks noGrp="1"/>
          </p:cNvSpPr>
          <p:nvPr>
            <p:ph type="sldNum" sz="quarter" idx="5"/>
          </p:nvPr>
        </p:nvSpPr>
        <p:spPr/>
        <p:txBody>
          <a:bodyPr/>
          <a:lstStyle/>
          <a:p>
            <a:fld id="{67AC7DF8-DA2B-DD4E-9791-0381B22F52DD}" type="slidenum">
              <a:rPr lang="en-US" smtClean="0"/>
              <a:t>49</a:t>
            </a:fld>
            <a:endParaRPr lang="en-US"/>
          </a:p>
        </p:txBody>
      </p:sp>
    </p:spTree>
    <p:extLst>
      <p:ext uri="{BB962C8B-B14F-4D97-AF65-F5344CB8AC3E}">
        <p14:creationId xmlns:p14="http://schemas.microsoft.com/office/powerpoint/2010/main" val="3626687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wish to use a column in a DataFrame as an index in lieu of the default numeric index, it will need to be sorted. </a:t>
            </a:r>
          </a:p>
          <a:p>
            <a:r>
              <a:rPr lang="en-US" dirty="0"/>
              <a:t>If the data is stored presorted, this becomes no problem at all. If the data is not presorted, it can be very slow to sort the entire DataFrame because it requires a lot of shuffling. </a:t>
            </a:r>
          </a:p>
          <a:p>
            <a:r>
              <a:rPr lang="en-US" dirty="0"/>
              <a:t>Effectively, each partition first needs to be sorted, then needs to be merged and sorted again with every other partition. </a:t>
            </a:r>
          </a:p>
          <a:p>
            <a:r>
              <a:rPr lang="en-US" dirty="0"/>
              <a:t>Sometimes it may be necessary to do this, but if you can proactively store your data presorted for the computations you need, it will save you a lot of time.</a:t>
            </a:r>
          </a:p>
        </p:txBody>
      </p:sp>
      <p:sp>
        <p:nvSpPr>
          <p:cNvPr id="4" name="Slide Number Placeholder 3"/>
          <p:cNvSpPr>
            <a:spLocks noGrp="1"/>
          </p:cNvSpPr>
          <p:nvPr>
            <p:ph type="sldNum" sz="quarter" idx="5"/>
          </p:nvPr>
        </p:nvSpPr>
        <p:spPr/>
        <p:txBody>
          <a:bodyPr/>
          <a:lstStyle/>
          <a:p>
            <a:fld id="{67AC7DF8-DA2B-DD4E-9791-0381B22F52DD}" type="slidenum">
              <a:rPr lang="en-US" smtClean="0"/>
              <a:t>50</a:t>
            </a:fld>
            <a:endParaRPr lang="en-US"/>
          </a:p>
        </p:txBody>
      </p:sp>
    </p:spTree>
    <p:extLst>
      <p:ext uri="{BB962C8B-B14F-4D97-AF65-F5344CB8AC3E}">
        <p14:creationId xmlns:p14="http://schemas.microsoft.com/office/powerpoint/2010/main" val="973684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51</a:t>
            </a:fld>
            <a:endParaRPr lang="en-US"/>
          </a:p>
        </p:txBody>
      </p:sp>
    </p:spTree>
    <p:extLst>
      <p:ext uri="{BB962C8B-B14F-4D97-AF65-F5344CB8AC3E}">
        <p14:creationId xmlns:p14="http://schemas.microsoft.com/office/powerpoint/2010/main" val="2743722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ou</a:t>
            </a:r>
            <a:r>
              <a:rPr lang="en-US" dirty="0"/>
              <a:t> should be aware that inferring data types based on a sample of the rows is error-prone. Dask may incorrectly infer data types based on a sample of the rows which will cause downstream computations to error out.</a:t>
            </a:r>
          </a:p>
        </p:txBody>
      </p:sp>
      <p:sp>
        <p:nvSpPr>
          <p:cNvPr id="4" name="Slide Number Placeholder 3"/>
          <p:cNvSpPr>
            <a:spLocks noGrp="1"/>
          </p:cNvSpPr>
          <p:nvPr>
            <p:ph type="sldNum" sz="quarter" idx="5"/>
          </p:nvPr>
        </p:nvSpPr>
        <p:spPr/>
        <p:txBody>
          <a:bodyPr/>
          <a:lstStyle/>
          <a:p>
            <a:fld id="{67AC7DF8-DA2B-DD4E-9791-0381B22F52DD}" type="slidenum">
              <a:rPr lang="en-US" smtClean="0"/>
              <a:t>53</a:t>
            </a:fld>
            <a:endParaRPr lang="en-US"/>
          </a:p>
        </p:txBody>
      </p:sp>
    </p:spTree>
    <p:extLst>
      <p:ext uri="{BB962C8B-B14F-4D97-AF65-F5344CB8AC3E}">
        <p14:creationId xmlns:p14="http://schemas.microsoft.com/office/powerpoint/2010/main" val="90598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55</a:t>
            </a:fld>
            <a:endParaRPr lang="en-US"/>
          </a:p>
        </p:txBody>
      </p:sp>
    </p:spTree>
    <p:extLst>
      <p:ext uri="{BB962C8B-B14F-4D97-AF65-F5344CB8AC3E}">
        <p14:creationId xmlns:p14="http://schemas.microsoft.com/office/powerpoint/2010/main" val="1946002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 delimiter - !</a:t>
            </a:r>
          </a:p>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57</a:t>
            </a:fld>
            <a:endParaRPr lang="en-US"/>
          </a:p>
        </p:txBody>
      </p:sp>
    </p:spTree>
    <p:extLst>
      <p:ext uri="{BB962C8B-B14F-4D97-AF65-F5344CB8AC3E}">
        <p14:creationId xmlns:p14="http://schemas.microsoft.com/office/powerpoint/2010/main" val="148687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7</a:t>
            </a:fld>
            <a:endParaRPr lang="en-US"/>
          </a:p>
        </p:txBody>
      </p:sp>
    </p:spTree>
    <p:extLst>
      <p:ext uri="{BB962C8B-B14F-4D97-AF65-F5344CB8AC3E}">
        <p14:creationId xmlns:p14="http://schemas.microsoft.com/office/powerpoint/2010/main" val="919864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1" i="0" u="none" strike="noStrike" kern="1200" dirty="0">
                <a:solidFill>
                  <a:schemeClr val="tx1"/>
                </a:solidFill>
                <a:effectLst/>
                <a:latin typeface="+mn-lt"/>
                <a:ea typeface="+mn-ea"/>
                <a:cs typeface="+mn-cs"/>
              </a:rPr>
              <a:t>header</a:t>
            </a:r>
            <a:r>
              <a:rPr lang="en-US" sz="1200" b="0" i="0" u="none" strike="noStrike" kern="1200" dirty="0">
                <a:solidFill>
                  <a:schemeClr val="tx1"/>
                </a:solidFill>
                <a:effectLst/>
                <a:latin typeface="+mn-lt"/>
                <a:ea typeface="+mn-ea"/>
                <a:cs typeface="+mn-cs"/>
              </a:rPr>
              <a:t> row is simply the use of the first row to specify names of columns. </a:t>
            </a:r>
          </a:p>
          <a:p>
            <a:r>
              <a:rPr lang="en-US" sz="1200" b="0" i="0" u="none" strike="noStrike" kern="1200" dirty="0">
                <a:solidFill>
                  <a:schemeClr val="tx1"/>
                </a:solidFill>
                <a:effectLst/>
                <a:latin typeface="+mn-lt"/>
                <a:ea typeface="+mn-ea"/>
                <a:cs typeface="+mn-cs"/>
              </a:rPr>
              <a:t>Person ID, Last Name, and First Name aren’t descriptions of a person; -- they are metadata  describe the data structure. </a:t>
            </a:r>
          </a:p>
          <a:p>
            <a:r>
              <a:rPr lang="en-US" sz="1200" b="0" i="0" u="none" strike="noStrike" kern="1200" dirty="0">
                <a:solidFill>
                  <a:schemeClr val="tx1"/>
                </a:solidFill>
                <a:effectLst/>
                <a:latin typeface="+mn-lt"/>
                <a:ea typeface="+mn-ea"/>
                <a:cs typeface="+mn-cs"/>
              </a:rPr>
              <a:t>It is not required – helpful in communicating what your data structure supposed to hold.</a:t>
            </a:r>
          </a:p>
          <a:p>
            <a:r>
              <a:rPr lang="en-US" sz="1200" b="1" i="0" u="none" strike="noStrike" kern="1200" dirty="0">
                <a:solidFill>
                  <a:schemeClr val="tx1"/>
                </a:solidFill>
                <a:effectLst/>
                <a:latin typeface="+mn-lt"/>
                <a:ea typeface="+mn-ea"/>
                <a:cs typeface="+mn-cs"/>
              </a:rPr>
              <a:t>Text qualifiers </a:t>
            </a:r>
            <a:r>
              <a:rPr lang="en-US" sz="1200" b="0" i="0" u="none" strike="noStrike" kern="1200" dirty="0">
                <a:solidFill>
                  <a:schemeClr val="tx1"/>
                </a:solidFill>
                <a:effectLst/>
                <a:latin typeface="+mn-lt"/>
                <a:ea typeface="+mn-ea"/>
                <a:cs typeface="+mn-cs"/>
              </a:rPr>
              <a:t>are yet another type of special character used to denote that the contents of the column is a text string. </a:t>
            </a: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58</a:t>
            </a:fld>
            <a:endParaRPr lang="en-US"/>
          </a:p>
        </p:txBody>
      </p:sp>
    </p:spTree>
    <p:extLst>
      <p:ext uri="{BB962C8B-B14F-4D97-AF65-F5344CB8AC3E}">
        <p14:creationId xmlns:p14="http://schemas.microsoft.com/office/powerpoint/2010/main" val="1742002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import the csv, using default size of 64M, there should be 33 partitions.</a:t>
            </a:r>
          </a:p>
          <a:p>
            <a:r>
              <a:rPr lang="en-US" dirty="0"/>
              <a:t>Since I am reading from https, it couldn’t determine the file size, so the partition is 1.</a:t>
            </a:r>
          </a:p>
          <a:p>
            <a:r>
              <a:rPr lang="en-US" dirty="0"/>
              <a:t>I can repartition later</a:t>
            </a:r>
          </a:p>
        </p:txBody>
      </p:sp>
      <p:sp>
        <p:nvSpPr>
          <p:cNvPr id="4" name="Slide Number Placeholder 3"/>
          <p:cNvSpPr>
            <a:spLocks noGrp="1"/>
          </p:cNvSpPr>
          <p:nvPr>
            <p:ph type="sldNum" sz="quarter" idx="5"/>
          </p:nvPr>
        </p:nvSpPr>
        <p:spPr/>
        <p:txBody>
          <a:bodyPr/>
          <a:lstStyle/>
          <a:p>
            <a:fld id="{67AC7DF8-DA2B-DD4E-9791-0381B22F52DD}" type="slidenum">
              <a:rPr lang="en-US" smtClean="0"/>
              <a:t>59</a:t>
            </a:fld>
            <a:endParaRPr lang="en-US"/>
          </a:p>
        </p:txBody>
      </p:sp>
    </p:spTree>
    <p:extLst>
      <p:ext uri="{BB962C8B-B14F-4D97-AF65-F5344CB8AC3E}">
        <p14:creationId xmlns:p14="http://schemas.microsoft.com/office/powerpoint/2010/main" val="853982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HDFS – Hadoop distributed file system. </a:t>
            </a:r>
            <a:r>
              <a:rPr lang="en-US" sz="1200" b="0" i="0" u="none" strike="noStrike" kern="1200" dirty="0">
                <a:solidFill>
                  <a:schemeClr val="tx1"/>
                </a:solidFill>
                <a:effectLst/>
                <a:latin typeface="+mn-lt"/>
                <a:ea typeface="+mn-ea"/>
                <a:cs typeface="+mn-cs"/>
              </a:rPr>
              <a:t>nodes are aware of data locality, allowing computations to be shipped to the data rather than the data shipped to the compute resources. </a:t>
            </a:r>
          </a:p>
          <a:p>
            <a:pPr marL="171450" indent="-171450">
              <a:buFont typeface="Arial" panose="020B0604020202020204" pitchFamily="34" charset="0"/>
              <a:buChar char="•"/>
            </a:pPr>
            <a:r>
              <a:rPr lang="en-US" dirty="0"/>
              <a:t>S3 – Amazon simple storage system</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 significant bottleneck is caused by the need to chunk up and ship data to the other nodes in the cluster. Under this configuration, when Dask reads in the data, it will partition the DataFrame as usual, but the other worker nodes can’t do any work until a partition of data is sent to them.</a:t>
            </a: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64</a:t>
            </a:fld>
            <a:endParaRPr lang="en-US"/>
          </a:p>
        </p:txBody>
      </p:sp>
    </p:spTree>
    <p:extLst>
      <p:ext uri="{BB962C8B-B14F-4D97-AF65-F5344CB8AC3E}">
        <p14:creationId xmlns:p14="http://schemas.microsoft.com/office/powerpoint/2010/main" val="4041436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70</a:t>
            </a:fld>
            <a:endParaRPr lang="en-US"/>
          </a:p>
        </p:txBody>
      </p:sp>
    </p:spTree>
    <p:extLst>
      <p:ext uri="{BB962C8B-B14F-4D97-AF65-F5344CB8AC3E}">
        <p14:creationId xmlns:p14="http://schemas.microsoft.com/office/powerpoint/2010/main" val="751990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71</a:t>
            </a:fld>
            <a:endParaRPr lang="en-US"/>
          </a:p>
        </p:txBody>
      </p:sp>
    </p:spTree>
    <p:extLst>
      <p:ext uri="{BB962C8B-B14F-4D97-AF65-F5344CB8AC3E}">
        <p14:creationId xmlns:p14="http://schemas.microsoft.com/office/powerpoint/2010/main" val="334616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8</a:t>
            </a:fld>
            <a:endParaRPr lang="en-US"/>
          </a:p>
        </p:txBody>
      </p:sp>
    </p:spTree>
    <p:extLst>
      <p:ext uri="{BB962C8B-B14F-4D97-AF65-F5344CB8AC3E}">
        <p14:creationId xmlns:p14="http://schemas.microsoft.com/office/powerpoint/2010/main" val="125440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Overhead in running on a cluster. For medium dataset, can run locally.</a:t>
            </a:r>
          </a:p>
        </p:txBody>
      </p:sp>
      <p:sp>
        <p:nvSpPr>
          <p:cNvPr id="4" name="Slide Number Placeholder 3"/>
          <p:cNvSpPr>
            <a:spLocks noGrp="1"/>
          </p:cNvSpPr>
          <p:nvPr>
            <p:ph type="sldNum" sz="quarter" idx="5"/>
          </p:nvPr>
        </p:nvSpPr>
        <p:spPr/>
        <p:txBody>
          <a:bodyPr/>
          <a:lstStyle/>
          <a:p>
            <a:fld id="{67AC7DF8-DA2B-DD4E-9791-0381B22F52DD}" type="slidenum">
              <a:rPr lang="en-US" smtClean="0"/>
              <a:t>9</a:t>
            </a:fld>
            <a:endParaRPr lang="en-US"/>
          </a:p>
        </p:txBody>
      </p:sp>
    </p:spTree>
    <p:extLst>
      <p:ext uri="{BB962C8B-B14F-4D97-AF65-F5344CB8AC3E}">
        <p14:creationId xmlns:p14="http://schemas.microsoft.com/office/powerpoint/2010/main" val="3946752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Cooking example </a:t>
            </a:r>
          </a:p>
        </p:txBody>
      </p:sp>
      <p:sp>
        <p:nvSpPr>
          <p:cNvPr id="4" name="Slide Number Placeholder 3"/>
          <p:cNvSpPr>
            <a:spLocks noGrp="1"/>
          </p:cNvSpPr>
          <p:nvPr>
            <p:ph type="sldNum" sz="quarter" idx="5"/>
          </p:nvPr>
        </p:nvSpPr>
        <p:spPr/>
        <p:txBody>
          <a:bodyPr/>
          <a:lstStyle/>
          <a:p>
            <a:fld id="{67AC7DF8-DA2B-DD4E-9791-0381B22F52DD}" type="slidenum">
              <a:rPr lang="en-US" smtClean="0"/>
              <a:t>14</a:t>
            </a:fld>
            <a:endParaRPr lang="en-US"/>
          </a:p>
        </p:txBody>
      </p:sp>
    </p:spTree>
    <p:extLst>
      <p:ext uri="{BB962C8B-B14F-4D97-AF65-F5344CB8AC3E}">
        <p14:creationId xmlns:p14="http://schemas.microsoft.com/office/powerpoint/2010/main" val="4231036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Recipes – many sequential steps (functions), combining all ingredients into a final dish</a:t>
            </a:r>
          </a:p>
          <a:p>
            <a:r>
              <a:rPr lang="en-US" dirty="0"/>
              <a:t>Dice a whole onion into small pieces – function</a:t>
            </a:r>
          </a:p>
          <a:p>
            <a:r>
              <a:rPr lang="en-US" dirty="0"/>
              <a:t>Each of these functions – represent as a node in graph </a:t>
            </a:r>
          </a:p>
          <a:p>
            <a:r>
              <a:rPr lang="en-US" dirty="0"/>
              <a:t>Each node can help dependencies – a prior step must complete first </a:t>
            </a:r>
          </a:p>
          <a:p>
            <a:r>
              <a:rPr lang="en-US" dirty="0"/>
              <a:t>Sautee onion is directly dependent on dicing onion. The 2 nodes are connected by a line</a:t>
            </a:r>
          </a:p>
        </p:txBody>
      </p:sp>
      <p:sp>
        <p:nvSpPr>
          <p:cNvPr id="4" name="Slide Number Placeholder 3"/>
          <p:cNvSpPr>
            <a:spLocks noGrp="1"/>
          </p:cNvSpPr>
          <p:nvPr>
            <p:ph type="sldNum" sz="quarter" idx="5"/>
          </p:nvPr>
        </p:nvSpPr>
        <p:spPr/>
        <p:txBody>
          <a:bodyPr/>
          <a:lstStyle/>
          <a:p>
            <a:fld id="{67AC7DF8-DA2B-DD4E-9791-0381B22F52DD}" type="slidenum">
              <a:rPr lang="en-US" smtClean="0"/>
              <a:t>15</a:t>
            </a:fld>
            <a:endParaRPr lang="en-US"/>
          </a:p>
        </p:txBody>
      </p:sp>
    </p:spTree>
    <p:extLst>
      <p:ext uri="{BB962C8B-B14F-4D97-AF65-F5344CB8AC3E}">
        <p14:creationId xmlns:p14="http://schemas.microsoft.com/office/powerpoint/2010/main" val="1574001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Sauté Ingredients node has three direct dependencies: the onion and garlic must be diced and the guanciale must be sautéed before the three ingredients can be sautéed together.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Dice Onion, Mince Garlic, and Heat Olive Oil nodes do not have any dependencies. The order in which you complete those steps does not matter,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must complete all of them before proceeding to the final sauté step.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Also notice that the lines connecting the nodes have arrows as endpoints. This implies that there is only one possible way to traverse the graph. </a:t>
            </a:r>
          </a:p>
          <a:p>
            <a:pPr marL="171450" indent="-171450">
              <a:buFont typeface="Arial" panose="020B0604020202020204" pitchFamily="34" charset="0"/>
              <a:buChar char="•"/>
            </a:pPr>
            <a:r>
              <a:rPr lang="en-US" sz="1200" b="0" i="1" u="none" strike="noStrike" kern="1200" dirty="0">
                <a:solidFill>
                  <a:schemeClr val="tx1"/>
                </a:solidFill>
                <a:effectLst/>
                <a:latin typeface="+mn-lt"/>
                <a:ea typeface="+mn-ea"/>
                <a:cs typeface="+mn-cs"/>
              </a:rPr>
              <a:t>directed </a:t>
            </a:r>
            <a:r>
              <a:rPr lang="en-US" sz="1200" b="0" i="0" u="none" strike="noStrike" kern="1200" dirty="0">
                <a:solidFill>
                  <a:schemeClr val="tx1"/>
                </a:solidFill>
                <a:effectLst/>
                <a:latin typeface="+mn-lt"/>
                <a:ea typeface="+mn-ea"/>
                <a:cs typeface="+mn-cs"/>
              </a:rPr>
              <a:t>acyclic graph: there’s a logical, one-way traversal through the graph from nodes with no dependencies to a single terminal node.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 No feedback loop (acyclic) </a:t>
            </a:r>
            <a:endParaRPr lang="en-US" dirty="0"/>
          </a:p>
        </p:txBody>
      </p:sp>
      <p:sp>
        <p:nvSpPr>
          <p:cNvPr id="4" name="Slide Number Placeholder 3"/>
          <p:cNvSpPr>
            <a:spLocks noGrp="1"/>
          </p:cNvSpPr>
          <p:nvPr>
            <p:ph type="sldNum" sz="quarter" idx="5"/>
          </p:nvPr>
        </p:nvSpPr>
        <p:spPr/>
        <p:txBody>
          <a:bodyPr/>
          <a:lstStyle/>
          <a:p>
            <a:fld id="{67AC7DF8-DA2B-DD4E-9791-0381B22F52DD}" type="slidenum">
              <a:rPr lang="en-US" smtClean="0"/>
              <a:t>16</a:t>
            </a:fld>
            <a:endParaRPr lang="en-US"/>
          </a:p>
        </p:txBody>
      </p:sp>
    </p:spTree>
    <p:extLst>
      <p:ext uri="{BB962C8B-B14F-4D97-AF65-F5344CB8AC3E}">
        <p14:creationId xmlns:p14="http://schemas.microsoft.com/office/powerpoint/2010/main" val="3267980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2BFC-0F4E-708B-F7EF-32B102EA4A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4ECAE-2EE9-A480-4CB5-B5895C2D3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878676-9DEC-3D29-2742-055C50B399B9}"/>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5" name="Footer Placeholder 4">
            <a:extLst>
              <a:ext uri="{FF2B5EF4-FFF2-40B4-BE49-F238E27FC236}">
                <a16:creationId xmlns:a16="http://schemas.microsoft.com/office/drawing/2014/main" id="{4AEBB038-1C94-57E2-0D48-1EC4E453FF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FA699-B041-4B8F-5F0E-D7E488FA23B4}"/>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2759086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9EB4A-4A44-0EF8-10FC-A5DADBB578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C9A9B1-E2C5-8826-EFEF-8C44951AC9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A6A770-8BB6-4DC1-80A6-4F342FB7458D}"/>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5" name="Footer Placeholder 4">
            <a:extLst>
              <a:ext uri="{FF2B5EF4-FFF2-40B4-BE49-F238E27FC236}">
                <a16:creationId xmlns:a16="http://schemas.microsoft.com/office/drawing/2014/main" id="{44100DA5-8A50-70D3-9A27-87B48C915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4751E-4D9D-573E-C334-937AEB4B8734}"/>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2685238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DCA208-9322-4F81-FC94-21F8BF58F2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50EBE8-254C-9723-6E7C-073969ECB1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101C8B-2D9C-9BCA-255B-88DBD0D03FE5}"/>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5" name="Footer Placeholder 4">
            <a:extLst>
              <a:ext uri="{FF2B5EF4-FFF2-40B4-BE49-F238E27FC236}">
                <a16:creationId xmlns:a16="http://schemas.microsoft.com/office/drawing/2014/main" id="{873FDC82-27D2-ED5E-2CBA-E36B44346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9CBFF-CD2D-6831-1296-DD9B5A5134A4}"/>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3125789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D5E2-5F55-22F6-AF11-93EBB20683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DCC237-DC42-AD8E-8E35-52A5C0E9DA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CD730-DC71-17B5-4FCF-795293C74977}"/>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5" name="Footer Placeholder 4">
            <a:extLst>
              <a:ext uri="{FF2B5EF4-FFF2-40B4-BE49-F238E27FC236}">
                <a16:creationId xmlns:a16="http://schemas.microsoft.com/office/drawing/2014/main" id="{D2FA9E6E-ACAA-B0C5-91F9-01F50EC62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167F0-EBF3-DBE5-126A-55C4FD6ED3B5}"/>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47043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0A2A-73DB-3C6F-E0D5-F29C5CEDCF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9703A4-ADB8-744F-BA4A-C12349E035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F343E-B49C-92E6-E832-A06E0D23A447}"/>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5" name="Footer Placeholder 4">
            <a:extLst>
              <a:ext uri="{FF2B5EF4-FFF2-40B4-BE49-F238E27FC236}">
                <a16:creationId xmlns:a16="http://schemas.microsoft.com/office/drawing/2014/main" id="{916EC27A-90E0-A15D-BD3E-385C37D4B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417D8-D3A4-A3B7-A9AF-DC5169240FCA}"/>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362546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F0D6-6F6D-6786-74C5-B68D4C0913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F3C2D2-48C2-4AE1-3F06-216E528893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69F661-88F5-EB59-A2B2-F2B75E6E59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776D8-E160-4513-DF3E-919BFA7F62F3}"/>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6" name="Footer Placeholder 5">
            <a:extLst>
              <a:ext uri="{FF2B5EF4-FFF2-40B4-BE49-F238E27FC236}">
                <a16:creationId xmlns:a16="http://schemas.microsoft.com/office/drawing/2014/main" id="{F57BB522-B5DD-0CA0-7A2A-8EC8C5774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B795C-A9CE-2C55-214D-06615B772DA2}"/>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66835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C179-DD32-6AD8-A84A-234EC2BBB7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C1B2A3-FA50-8F8C-661E-55F9CCEC24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4D7547-FCE4-ED05-19AA-D45FF6770A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19128-7D66-C964-8539-981FD0067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20644-91B7-2967-FDCD-D62A6EA1E6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AC34C4-DD6D-A001-A995-C2DC9ACE677F}"/>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8" name="Footer Placeholder 7">
            <a:extLst>
              <a:ext uri="{FF2B5EF4-FFF2-40B4-BE49-F238E27FC236}">
                <a16:creationId xmlns:a16="http://schemas.microsoft.com/office/drawing/2014/main" id="{89C1E5D3-070F-1B6F-E302-547A6ADEC0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B95863-22B3-A4B6-DE7C-331F6F524A89}"/>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3700000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24BF-03F3-8246-91E2-115B4265FB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9D8C04-3B4F-F7F8-F4A0-756FCF8996C3}"/>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4" name="Footer Placeholder 3">
            <a:extLst>
              <a:ext uri="{FF2B5EF4-FFF2-40B4-BE49-F238E27FC236}">
                <a16:creationId xmlns:a16="http://schemas.microsoft.com/office/drawing/2014/main" id="{78A09CBD-F041-3300-06B8-8D90703FED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B23697-0912-D9DC-8E9D-04F6CDB9FFB1}"/>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108830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835CE8-40C4-6CB0-B4C6-F99E211FE81B}"/>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3" name="Footer Placeholder 2">
            <a:extLst>
              <a:ext uri="{FF2B5EF4-FFF2-40B4-BE49-F238E27FC236}">
                <a16:creationId xmlns:a16="http://schemas.microsoft.com/office/drawing/2014/main" id="{0EB2FF2E-1AD8-AF03-6E64-1402E14D28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6BAD00-DEFE-23F1-8F49-B2AA060AE3E6}"/>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1891788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9372-AD87-0D60-9A3E-4ED3EFA03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8EC709-7E3F-16FC-0CA1-3E961B9B58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3FAB49-D9E5-A0E5-B932-2E46120D9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3A23-E6E9-6106-ED6E-1F76565739B6}"/>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6" name="Footer Placeholder 5">
            <a:extLst>
              <a:ext uri="{FF2B5EF4-FFF2-40B4-BE49-F238E27FC236}">
                <a16:creationId xmlns:a16="http://schemas.microsoft.com/office/drawing/2014/main" id="{8BF5A90F-3CD3-E943-DB19-F39CBA1E08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F80AF4-0870-87A2-CC4D-BC808025B553}"/>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2094509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8872-A3AB-F816-AC60-B47E89B549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32333D-A1BF-D3DA-3589-88CD96A7EA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B948AE-0582-EB4E-5BF6-4FC2F4461C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92F79-45EB-5411-A3DC-CDB58661F3A5}"/>
              </a:ext>
            </a:extLst>
          </p:cNvPr>
          <p:cNvSpPr>
            <a:spLocks noGrp="1"/>
          </p:cNvSpPr>
          <p:nvPr>
            <p:ph type="dt" sz="half" idx="10"/>
          </p:nvPr>
        </p:nvSpPr>
        <p:spPr/>
        <p:txBody>
          <a:bodyPr/>
          <a:lstStyle/>
          <a:p>
            <a:fld id="{3CECC75F-82D3-C249-B120-B69FE7CEED10}" type="datetimeFigureOut">
              <a:rPr lang="en-US" smtClean="0"/>
              <a:t>6/29/22</a:t>
            </a:fld>
            <a:endParaRPr lang="en-US"/>
          </a:p>
        </p:txBody>
      </p:sp>
      <p:sp>
        <p:nvSpPr>
          <p:cNvPr id="6" name="Footer Placeholder 5">
            <a:extLst>
              <a:ext uri="{FF2B5EF4-FFF2-40B4-BE49-F238E27FC236}">
                <a16:creationId xmlns:a16="http://schemas.microsoft.com/office/drawing/2014/main" id="{C3EB6BBB-B175-F152-1428-2FA6A79D2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F957E-B998-AE87-C395-17C9791B0279}"/>
              </a:ext>
            </a:extLst>
          </p:cNvPr>
          <p:cNvSpPr>
            <a:spLocks noGrp="1"/>
          </p:cNvSpPr>
          <p:nvPr>
            <p:ph type="sldNum" sz="quarter" idx="12"/>
          </p:nvPr>
        </p:nvSpPr>
        <p:spPr/>
        <p:txBody>
          <a:bodyPr/>
          <a:lstStyle/>
          <a:p>
            <a:fld id="{3F2EA431-E811-0A4C-8D28-CE3FAB00A406}" type="slidenum">
              <a:rPr lang="en-US" smtClean="0"/>
              <a:t>‹#›</a:t>
            </a:fld>
            <a:endParaRPr lang="en-US"/>
          </a:p>
        </p:txBody>
      </p:sp>
    </p:spTree>
    <p:extLst>
      <p:ext uri="{BB962C8B-B14F-4D97-AF65-F5344CB8AC3E}">
        <p14:creationId xmlns:p14="http://schemas.microsoft.com/office/powerpoint/2010/main" val="406102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0441A-03B7-06D9-99BB-D73413D3D0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47AC2F-E32A-B106-037B-F95546065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59ACA-7114-E6C0-BF9F-41DD90CDB3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CC75F-82D3-C249-B120-B69FE7CEED10}" type="datetimeFigureOut">
              <a:rPr lang="en-US" smtClean="0"/>
              <a:t>6/29/22</a:t>
            </a:fld>
            <a:endParaRPr lang="en-US"/>
          </a:p>
        </p:txBody>
      </p:sp>
      <p:sp>
        <p:nvSpPr>
          <p:cNvPr id="5" name="Footer Placeholder 4">
            <a:extLst>
              <a:ext uri="{FF2B5EF4-FFF2-40B4-BE49-F238E27FC236}">
                <a16:creationId xmlns:a16="http://schemas.microsoft.com/office/drawing/2014/main" id="{7EE25B70-4733-BB67-509A-2574AA4431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3CA1E9-5AD7-6057-F244-40C6F843D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EA431-E811-0A4C-8D28-CE3FAB00A406}" type="slidenum">
              <a:rPr lang="en-US" smtClean="0"/>
              <a:t>‹#›</a:t>
            </a:fld>
            <a:endParaRPr lang="en-US"/>
          </a:p>
        </p:txBody>
      </p:sp>
    </p:spTree>
    <p:extLst>
      <p:ext uri="{BB962C8B-B14F-4D97-AF65-F5344CB8AC3E}">
        <p14:creationId xmlns:p14="http://schemas.microsoft.com/office/powerpoint/2010/main" val="3000396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manning.com/books/data-science-with-python-and-dask"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bit.ly/daskbook"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docs.dask.org/en/stable/futures.html"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learning.oreilly.com/library/view/dask-the-definitive/9781098117139/ch02.html#converting_to_parquet_files" TargetMode="External"/><Relationship Id="rId4" Type="http://schemas.openxmlformats.org/officeDocument/2006/relationships/hyperlink" Target="https://learning.oreilly.com/library/view/dask-the-definitive/9781098117139/ch02.html#processing_data_with_dask_dataframe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5543-F156-CB70-0FA8-2B22F32D18EE}"/>
              </a:ext>
            </a:extLst>
          </p:cNvPr>
          <p:cNvSpPr>
            <a:spLocks noGrp="1"/>
          </p:cNvSpPr>
          <p:nvPr>
            <p:ph type="ctrTitle"/>
          </p:nvPr>
        </p:nvSpPr>
        <p:spPr/>
        <p:txBody>
          <a:bodyPr/>
          <a:lstStyle/>
          <a:p>
            <a:r>
              <a:rPr lang="en-US" dirty="0"/>
              <a:t>Python and Dask</a:t>
            </a:r>
          </a:p>
        </p:txBody>
      </p:sp>
      <p:sp>
        <p:nvSpPr>
          <p:cNvPr id="3" name="Subtitle 2">
            <a:extLst>
              <a:ext uri="{FF2B5EF4-FFF2-40B4-BE49-F238E27FC236}">
                <a16:creationId xmlns:a16="http://schemas.microsoft.com/office/drawing/2014/main" id="{0223B523-B64C-D2E1-809B-A906F85AE4A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76135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BCD6-D43C-1C6A-2846-622B777F4EB8}"/>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2B3101D-4E05-DF8C-5801-BAEAA270DE1A}"/>
              </a:ext>
            </a:extLst>
          </p:cNvPr>
          <p:cNvSpPr>
            <a:spLocks noGrp="1"/>
          </p:cNvSpPr>
          <p:nvPr>
            <p:ph idx="1"/>
          </p:nvPr>
        </p:nvSpPr>
        <p:spPr/>
        <p:txBody>
          <a:bodyPr/>
          <a:lstStyle/>
          <a:p>
            <a:pPr marL="0" indent="0">
              <a:buNone/>
            </a:pPr>
            <a:r>
              <a:rPr lang="en-US" b="1" dirty="0"/>
              <a:t>Ability to scale python objects</a:t>
            </a:r>
          </a:p>
          <a:p>
            <a:r>
              <a:rPr lang="en-US" dirty="0"/>
              <a:t>Dask Delayed and Dask Future – </a:t>
            </a:r>
          </a:p>
          <a:p>
            <a:pPr lvl="1"/>
            <a:r>
              <a:rPr lang="en-US" dirty="0"/>
              <a:t>scale NumPy arrays used in Dask Array</a:t>
            </a:r>
          </a:p>
          <a:p>
            <a:pPr lvl="1"/>
            <a:r>
              <a:rPr lang="en-US" dirty="0"/>
              <a:t>Pandas DataFrame used in Dask DataFrame</a:t>
            </a:r>
          </a:p>
          <a:p>
            <a:pPr lvl="1"/>
            <a:r>
              <a:rPr lang="en-US" dirty="0"/>
              <a:t>Python lists used in Dask Bag</a:t>
            </a:r>
          </a:p>
        </p:txBody>
      </p:sp>
    </p:spTree>
    <p:extLst>
      <p:ext uri="{BB962C8B-B14F-4D97-AF65-F5344CB8AC3E}">
        <p14:creationId xmlns:p14="http://schemas.microsoft.com/office/powerpoint/2010/main" val="2986977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0418-2541-B3FD-3B88-FAAB55229F56}"/>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640BB2AC-21C3-94DB-9D0F-EA4DB2D1A254}"/>
              </a:ext>
            </a:extLst>
          </p:cNvPr>
          <p:cNvSpPr>
            <a:spLocks noGrp="1"/>
          </p:cNvSpPr>
          <p:nvPr>
            <p:ph idx="1"/>
          </p:nvPr>
        </p:nvSpPr>
        <p:spPr/>
        <p:txBody>
          <a:bodyPr/>
          <a:lstStyle/>
          <a:p>
            <a:pPr marL="0" indent="0">
              <a:buNone/>
            </a:pPr>
            <a:r>
              <a:rPr lang="en-US" b="1" dirty="0"/>
              <a:t>Dask is lightweight, easy to set up, tear down and maintain</a:t>
            </a:r>
          </a:p>
          <a:p>
            <a:r>
              <a:rPr lang="en-US" dirty="0"/>
              <a:t>Use pip or conda to install dependencies</a:t>
            </a:r>
          </a:p>
          <a:p>
            <a:r>
              <a:rPr lang="en-US" dirty="0"/>
              <a:t>Build and deploy cluster worker images using Docker</a:t>
            </a:r>
          </a:p>
          <a:p>
            <a:r>
              <a:rPr lang="en-US" dirty="0"/>
              <a:t>Ideal for </a:t>
            </a:r>
          </a:p>
          <a:p>
            <a:pPr lvl="1"/>
            <a:r>
              <a:rPr lang="en-US" dirty="0"/>
              <a:t>Recurring job</a:t>
            </a:r>
          </a:p>
          <a:p>
            <a:pPr lvl="1"/>
            <a:r>
              <a:rPr lang="en-US" dirty="0"/>
              <a:t>Ad hoc data analysis</a:t>
            </a:r>
          </a:p>
          <a:p>
            <a:pPr lvl="1"/>
            <a:r>
              <a:rPr lang="en-US" dirty="0"/>
              <a:t>Building proofs of concept</a:t>
            </a:r>
          </a:p>
        </p:txBody>
      </p:sp>
    </p:spTree>
    <p:extLst>
      <p:ext uri="{BB962C8B-B14F-4D97-AF65-F5344CB8AC3E}">
        <p14:creationId xmlns:p14="http://schemas.microsoft.com/office/powerpoint/2010/main" val="467821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5C42-73BC-6471-7ABF-454312BEE57C}"/>
              </a:ext>
            </a:extLst>
          </p:cNvPr>
          <p:cNvSpPr>
            <a:spLocks noGrp="1"/>
          </p:cNvSpPr>
          <p:nvPr>
            <p:ph type="title"/>
          </p:nvPr>
        </p:nvSpPr>
        <p:spPr/>
        <p:txBody>
          <a:bodyPr/>
          <a:lstStyle/>
          <a:p>
            <a:r>
              <a:rPr lang="en-US" dirty="0"/>
              <a:t>Dask and Spark</a:t>
            </a:r>
          </a:p>
        </p:txBody>
      </p:sp>
      <p:sp>
        <p:nvSpPr>
          <p:cNvPr id="3" name="Content Placeholder 2">
            <a:extLst>
              <a:ext uri="{FF2B5EF4-FFF2-40B4-BE49-F238E27FC236}">
                <a16:creationId xmlns:a16="http://schemas.microsoft.com/office/drawing/2014/main" id="{12A1B2CC-2AF1-0BEC-E5CA-8C5DE645F9D1}"/>
              </a:ext>
            </a:extLst>
          </p:cNvPr>
          <p:cNvSpPr>
            <a:spLocks noGrp="1"/>
          </p:cNvSpPr>
          <p:nvPr>
            <p:ph idx="1"/>
          </p:nvPr>
        </p:nvSpPr>
        <p:spPr/>
        <p:txBody>
          <a:bodyPr>
            <a:normAutofit lnSpcReduction="10000"/>
          </a:bodyPr>
          <a:lstStyle/>
          <a:p>
            <a:pPr marL="0" indent="0">
              <a:buNone/>
            </a:pPr>
            <a:r>
              <a:rPr lang="en-US" dirty="0"/>
              <a:t>Spark </a:t>
            </a:r>
          </a:p>
          <a:p>
            <a:r>
              <a:rPr lang="en-US" dirty="0"/>
              <a:t>support many languages</a:t>
            </a:r>
          </a:p>
          <a:p>
            <a:r>
              <a:rPr lang="en-US" dirty="0"/>
              <a:t>In memory alternative to MapReduce</a:t>
            </a:r>
          </a:p>
          <a:p>
            <a:r>
              <a:rPr lang="en-US" dirty="0"/>
              <a:t>Popular framework to handle large datasets</a:t>
            </a:r>
          </a:p>
          <a:p>
            <a:r>
              <a:rPr lang="en-US" dirty="0"/>
              <a:t>Use legacy Java libraries, rely on Java Virtual Machine (JVM)</a:t>
            </a:r>
          </a:p>
          <a:p>
            <a:r>
              <a:rPr lang="en-US" dirty="0"/>
              <a:t>Interacts with Spark cluster using Python</a:t>
            </a:r>
          </a:p>
          <a:p>
            <a:pPr lvl="1"/>
            <a:r>
              <a:rPr lang="en-US" dirty="0"/>
              <a:t>Must pass through the JVM using Py4J library. Make it difficult to debug PySpark</a:t>
            </a:r>
          </a:p>
          <a:p>
            <a:r>
              <a:rPr lang="en-US" dirty="0"/>
              <a:t>More difficult to setup and configure, require more dependencies such as Apache ZooKeeper</a:t>
            </a:r>
          </a:p>
          <a:p>
            <a:pPr lvl="1"/>
            <a:endParaRPr lang="en-US" dirty="0"/>
          </a:p>
        </p:txBody>
      </p:sp>
    </p:spTree>
    <p:extLst>
      <p:ext uri="{BB962C8B-B14F-4D97-AF65-F5344CB8AC3E}">
        <p14:creationId xmlns:p14="http://schemas.microsoft.com/office/powerpoint/2010/main" val="1394609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B944-AFE2-E2FE-62CC-34C7A36CCAA6}"/>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79608805-46CB-118D-40A1-868E4B85F3E0}"/>
              </a:ext>
            </a:extLst>
          </p:cNvPr>
          <p:cNvSpPr>
            <a:spLocks noGrp="1"/>
          </p:cNvSpPr>
          <p:nvPr>
            <p:ph idx="1"/>
          </p:nvPr>
        </p:nvSpPr>
        <p:spPr/>
        <p:txBody>
          <a:bodyPr/>
          <a:lstStyle/>
          <a:p>
            <a:pPr marL="0" indent="0">
              <a:buNone/>
            </a:pPr>
            <a:r>
              <a:rPr lang="en-US" dirty="0"/>
              <a:t>Dask</a:t>
            </a:r>
          </a:p>
          <a:p>
            <a:r>
              <a:rPr lang="en-US" dirty="0"/>
              <a:t>Shorter learning curve</a:t>
            </a:r>
          </a:p>
          <a:p>
            <a:r>
              <a:rPr lang="en-US" dirty="0"/>
              <a:t>Familiar API</a:t>
            </a:r>
          </a:p>
          <a:p>
            <a:r>
              <a:rPr lang="en-US" dirty="0"/>
              <a:t>flexibility</a:t>
            </a:r>
          </a:p>
        </p:txBody>
      </p:sp>
    </p:spTree>
    <p:extLst>
      <p:ext uri="{BB962C8B-B14F-4D97-AF65-F5344CB8AC3E}">
        <p14:creationId xmlns:p14="http://schemas.microsoft.com/office/powerpoint/2010/main" val="3757077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24D4-B2B0-EC7B-9E87-FBFDB66BC941}"/>
              </a:ext>
            </a:extLst>
          </p:cNvPr>
          <p:cNvSpPr>
            <a:spLocks noGrp="1"/>
          </p:cNvSpPr>
          <p:nvPr>
            <p:ph type="title"/>
          </p:nvPr>
        </p:nvSpPr>
        <p:spPr/>
        <p:txBody>
          <a:bodyPr/>
          <a:lstStyle/>
          <a:p>
            <a:r>
              <a:rPr lang="en-US" dirty="0"/>
              <a:t>Directed Acyclic Graph (DAG)</a:t>
            </a:r>
          </a:p>
        </p:txBody>
      </p:sp>
      <p:sp>
        <p:nvSpPr>
          <p:cNvPr id="3" name="Content Placeholder 2">
            <a:extLst>
              <a:ext uri="{FF2B5EF4-FFF2-40B4-BE49-F238E27FC236}">
                <a16:creationId xmlns:a16="http://schemas.microsoft.com/office/drawing/2014/main" id="{8530494A-8599-9175-35CB-14F0A05D301F}"/>
              </a:ext>
            </a:extLst>
          </p:cNvPr>
          <p:cNvSpPr>
            <a:spLocks noGrp="1"/>
          </p:cNvSpPr>
          <p:nvPr>
            <p:ph idx="1"/>
          </p:nvPr>
        </p:nvSpPr>
        <p:spPr/>
        <p:txBody>
          <a:bodyPr/>
          <a:lstStyle/>
          <a:p>
            <a:r>
              <a:rPr lang="en-US" dirty="0"/>
              <a:t>To compose, control, and express computations. </a:t>
            </a:r>
          </a:p>
          <a:p>
            <a:r>
              <a:rPr lang="en-US" dirty="0"/>
              <a:t>Come from graph theory in mathematics</a:t>
            </a:r>
          </a:p>
          <a:p>
            <a:r>
              <a:rPr lang="en-US" dirty="0"/>
              <a:t>graph as a representation of a set of objects that have a relationship with one another. </a:t>
            </a:r>
          </a:p>
          <a:p>
            <a:r>
              <a:rPr lang="en-US" dirty="0"/>
              <a:t>Use to model a process such as cooking</a:t>
            </a:r>
          </a:p>
        </p:txBody>
      </p:sp>
    </p:spTree>
    <p:extLst>
      <p:ext uri="{BB962C8B-B14F-4D97-AF65-F5344CB8AC3E}">
        <p14:creationId xmlns:p14="http://schemas.microsoft.com/office/powerpoint/2010/main" val="150279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24C7-7A71-CE2B-C1F3-04912147B801}"/>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33405BBE-5389-C7E4-EBA3-C50EE894C2A5}"/>
              </a:ext>
            </a:extLst>
          </p:cNvPr>
          <p:cNvPicPr>
            <a:picLocks noGrp="1" noChangeAspect="1"/>
          </p:cNvPicPr>
          <p:nvPr>
            <p:ph idx="1"/>
          </p:nvPr>
        </p:nvPicPr>
        <p:blipFill>
          <a:blip r:embed="rId3"/>
          <a:stretch>
            <a:fillRect/>
          </a:stretch>
        </p:blipFill>
        <p:spPr>
          <a:xfrm>
            <a:off x="1039905" y="957861"/>
            <a:ext cx="5097029" cy="5000027"/>
          </a:xfrm>
        </p:spPr>
      </p:pic>
    </p:spTree>
    <p:extLst>
      <p:ext uri="{BB962C8B-B14F-4D97-AF65-F5344CB8AC3E}">
        <p14:creationId xmlns:p14="http://schemas.microsoft.com/office/powerpoint/2010/main" val="2969016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F600-9E4D-072B-C39D-F9D31B89A7F9}"/>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265B5F7A-CBC9-4A32-7211-A7511B5E2339}"/>
              </a:ext>
            </a:extLst>
          </p:cNvPr>
          <p:cNvPicPr>
            <a:picLocks noGrp="1" noChangeAspect="1"/>
          </p:cNvPicPr>
          <p:nvPr>
            <p:ph idx="1"/>
          </p:nvPr>
        </p:nvPicPr>
        <p:blipFill>
          <a:blip r:embed="rId3"/>
          <a:stretch>
            <a:fillRect/>
          </a:stretch>
        </p:blipFill>
        <p:spPr>
          <a:xfrm>
            <a:off x="3071812" y="683630"/>
            <a:ext cx="6021388" cy="5887579"/>
          </a:xfrm>
          <a:prstGeom prst="rect">
            <a:avLst/>
          </a:prstGeom>
        </p:spPr>
      </p:pic>
    </p:spTree>
    <p:extLst>
      <p:ext uri="{BB962C8B-B14F-4D97-AF65-F5344CB8AC3E}">
        <p14:creationId xmlns:p14="http://schemas.microsoft.com/office/powerpoint/2010/main" val="3459016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B62C-4496-A870-0BB6-C8CEDA54AEE3}"/>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2E8CB9D1-8733-D6EB-AD5D-7F51ECAD7D18}"/>
              </a:ext>
            </a:extLst>
          </p:cNvPr>
          <p:cNvPicPr>
            <a:picLocks noGrp="1" noChangeAspect="1"/>
          </p:cNvPicPr>
          <p:nvPr>
            <p:ph idx="1"/>
          </p:nvPr>
        </p:nvPicPr>
        <p:blipFill>
          <a:blip r:embed="rId3"/>
          <a:stretch>
            <a:fillRect/>
          </a:stretch>
        </p:blipFill>
        <p:spPr>
          <a:xfrm>
            <a:off x="1911350" y="2267744"/>
            <a:ext cx="8369300" cy="3467100"/>
          </a:xfrm>
        </p:spPr>
      </p:pic>
    </p:spTree>
    <p:extLst>
      <p:ext uri="{BB962C8B-B14F-4D97-AF65-F5344CB8AC3E}">
        <p14:creationId xmlns:p14="http://schemas.microsoft.com/office/powerpoint/2010/main" val="2915149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B62C-4496-A870-0BB6-C8CEDA54AEE3}"/>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ED18B65-E22C-88BF-33C2-0DCF311EAB56}"/>
              </a:ext>
            </a:extLst>
          </p:cNvPr>
          <p:cNvSpPr>
            <a:spLocks noGrp="1"/>
          </p:cNvSpPr>
          <p:nvPr>
            <p:ph idx="1"/>
          </p:nvPr>
        </p:nvSpPr>
        <p:spPr>
          <a:xfrm>
            <a:off x="838200" y="575733"/>
            <a:ext cx="10515600" cy="5601230"/>
          </a:xfrm>
        </p:spPr>
        <p:txBody>
          <a:bodyPr/>
          <a:lstStyle/>
          <a:p>
            <a:pPr marL="0" indent="0">
              <a:buNone/>
            </a:pPr>
            <a:r>
              <a:rPr lang="en-US" dirty="0"/>
              <a:t>Transitive reduction in DAG </a:t>
            </a:r>
          </a:p>
        </p:txBody>
      </p:sp>
      <p:pic>
        <p:nvPicPr>
          <p:cNvPr id="5" name="Picture 4">
            <a:extLst>
              <a:ext uri="{FF2B5EF4-FFF2-40B4-BE49-F238E27FC236}">
                <a16:creationId xmlns:a16="http://schemas.microsoft.com/office/drawing/2014/main" id="{88140827-4A71-6EB3-55F3-BDEB7B961AD4}"/>
              </a:ext>
            </a:extLst>
          </p:cNvPr>
          <p:cNvPicPr>
            <a:picLocks noChangeAspect="1"/>
          </p:cNvPicPr>
          <p:nvPr/>
        </p:nvPicPr>
        <p:blipFill>
          <a:blip r:embed="rId3"/>
          <a:stretch>
            <a:fillRect/>
          </a:stretch>
        </p:blipFill>
        <p:spPr>
          <a:xfrm>
            <a:off x="3242733" y="1170518"/>
            <a:ext cx="7439136" cy="5111749"/>
          </a:xfrm>
          <a:prstGeom prst="rect">
            <a:avLst/>
          </a:prstGeom>
        </p:spPr>
      </p:pic>
    </p:spTree>
    <p:extLst>
      <p:ext uri="{BB962C8B-B14F-4D97-AF65-F5344CB8AC3E}">
        <p14:creationId xmlns:p14="http://schemas.microsoft.com/office/powerpoint/2010/main" val="742571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B62C-4496-A870-0BB6-C8CEDA54AEE3}"/>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E3C0C8B8-E46E-1F1E-F5FB-1E2DDD47AB1A}"/>
              </a:ext>
            </a:extLst>
          </p:cNvPr>
          <p:cNvPicPr>
            <a:picLocks noGrp="1" noChangeAspect="1"/>
          </p:cNvPicPr>
          <p:nvPr>
            <p:ph idx="1"/>
          </p:nvPr>
        </p:nvPicPr>
        <p:blipFill>
          <a:blip r:embed="rId3"/>
          <a:stretch>
            <a:fillRect/>
          </a:stretch>
        </p:blipFill>
        <p:spPr>
          <a:xfrm>
            <a:off x="2960476" y="174343"/>
            <a:ext cx="7826057" cy="5430326"/>
          </a:xfrm>
        </p:spPr>
      </p:pic>
      <p:sp>
        <p:nvSpPr>
          <p:cNvPr id="6" name="TextBox 5">
            <a:extLst>
              <a:ext uri="{FF2B5EF4-FFF2-40B4-BE49-F238E27FC236}">
                <a16:creationId xmlns:a16="http://schemas.microsoft.com/office/drawing/2014/main" id="{622981BF-E1BF-17EF-D0AC-5200FEDA2CCD}"/>
              </a:ext>
            </a:extLst>
          </p:cNvPr>
          <p:cNvSpPr txBox="1"/>
          <p:nvPr/>
        </p:nvSpPr>
        <p:spPr>
          <a:xfrm>
            <a:off x="3838574" y="6176963"/>
            <a:ext cx="4514850" cy="369332"/>
          </a:xfrm>
          <a:prstGeom prst="rect">
            <a:avLst/>
          </a:prstGeom>
          <a:noFill/>
        </p:spPr>
        <p:txBody>
          <a:bodyPr wrap="square" rtlCol="0">
            <a:spAutoFit/>
          </a:bodyPr>
          <a:lstStyle/>
          <a:p>
            <a:r>
              <a:rPr lang="en-US" dirty="0"/>
              <a:t>The full DAG representation of the recipe</a:t>
            </a:r>
          </a:p>
        </p:txBody>
      </p:sp>
    </p:spTree>
    <p:extLst>
      <p:ext uri="{BB962C8B-B14F-4D97-AF65-F5344CB8AC3E}">
        <p14:creationId xmlns:p14="http://schemas.microsoft.com/office/powerpoint/2010/main" val="343699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A21E-27A3-3EFF-5DF2-FA1A91A162A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12CE8E9-019C-C47B-2A59-BF442207AF67}"/>
              </a:ext>
            </a:extLst>
          </p:cNvPr>
          <p:cNvSpPr>
            <a:spLocks noGrp="1"/>
          </p:cNvSpPr>
          <p:nvPr>
            <p:ph idx="1"/>
          </p:nvPr>
        </p:nvSpPr>
        <p:spPr/>
        <p:txBody>
          <a:bodyPr/>
          <a:lstStyle/>
          <a:p>
            <a:r>
              <a:rPr lang="en-US" dirty="0"/>
              <a:t>Dask was launched in late 2014 by Matthew Rocklin with aims to bring native scalability to the Python Open Data Science Stack and overcome its single-machine restrictions</a:t>
            </a:r>
          </a:p>
          <a:p>
            <a:r>
              <a:rPr lang="en-US" dirty="0"/>
              <a:t>Address:</a:t>
            </a:r>
          </a:p>
          <a:p>
            <a:pPr lvl="1"/>
            <a:r>
              <a:rPr lang="en-US" dirty="0"/>
              <a:t>Long run time in processing large dataset</a:t>
            </a:r>
          </a:p>
          <a:p>
            <a:r>
              <a:rPr lang="en-US" dirty="0"/>
              <a:t>Dask is a framework for general scalable distributed computing</a:t>
            </a:r>
          </a:p>
          <a:p>
            <a:r>
              <a:rPr lang="en-US" dirty="0"/>
              <a:t>Analyze and model large datasets</a:t>
            </a:r>
          </a:p>
          <a:p>
            <a:pPr marL="0" indent="0">
              <a:buNone/>
            </a:pPr>
            <a:endParaRPr lang="en-US" dirty="0"/>
          </a:p>
        </p:txBody>
      </p:sp>
    </p:spTree>
    <p:extLst>
      <p:ext uri="{BB962C8B-B14F-4D97-AF65-F5344CB8AC3E}">
        <p14:creationId xmlns:p14="http://schemas.microsoft.com/office/powerpoint/2010/main" val="2700765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B62C-4496-A870-0BB6-C8CEDA54AEE3}"/>
              </a:ext>
            </a:extLst>
          </p:cNvPr>
          <p:cNvSpPr>
            <a:spLocks noGrp="1"/>
          </p:cNvSpPr>
          <p:nvPr>
            <p:ph type="title"/>
          </p:nvPr>
        </p:nvSpPr>
        <p:spPr/>
        <p:txBody>
          <a:bodyPr/>
          <a:lstStyle/>
          <a:p>
            <a:r>
              <a:rPr lang="en-US" dirty="0"/>
              <a:t>Scale up or scale out</a:t>
            </a:r>
          </a:p>
        </p:txBody>
      </p:sp>
      <p:pic>
        <p:nvPicPr>
          <p:cNvPr id="5" name="Content Placeholder 4">
            <a:extLst>
              <a:ext uri="{FF2B5EF4-FFF2-40B4-BE49-F238E27FC236}">
                <a16:creationId xmlns:a16="http://schemas.microsoft.com/office/drawing/2014/main" id="{A97CC49C-BF0B-DBAD-FD36-455F00F4405F}"/>
              </a:ext>
            </a:extLst>
          </p:cNvPr>
          <p:cNvPicPr>
            <a:picLocks noGrp="1" noChangeAspect="1"/>
          </p:cNvPicPr>
          <p:nvPr>
            <p:ph idx="1"/>
          </p:nvPr>
        </p:nvPicPr>
        <p:blipFill>
          <a:blip r:embed="rId3"/>
          <a:stretch>
            <a:fillRect/>
          </a:stretch>
        </p:blipFill>
        <p:spPr>
          <a:xfrm>
            <a:off x="2181775" y="1690688"/>
            <a:ext cx="5685324" cy="4351338"/>
          </a:xfrm>
        </p:spPr>
      </p:pic>
    </p:spTree>
    <p:extLst>
      <p:ext uri="{BB962C8B-B14F-4D97-AF65-F5344CB8AC3E}">
        <p14:creationId xmlns:p14="http://schemas.microsoft.com/office/powerpoint/2010/main" val="1995791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B62C-4496-A870-0BB6-C8CEDA54AEE3}"/>
              </a:ext>
            </a:extLst>
          </p:cNvPr>
          <p:cNvSpPr>
            <a:spLocks noGrp="1"/>
          </p:cNvSpPr>
          <p:nvPr>
            <p:ph type="title"/>
          </p:nvPr>
        </p:nvSpPr>
        <p:spPr/>
        <p:txBody>
          <a:bodyPr/>
          <a:lstStyle/>
          <a:p>
            <a:r>
              <a:rPr lang="en-US" dirty="0"/>
              <a:t>How DAG help to plan and orchestrating complex tasks</a:t>
            </a:r>
          </a:p>
        </p:txBody>
      </p:sp>
      <p:sp>
        <p:nvSpPr>
          <p:cNvPr id="3" name="Content Placeholder 2">
            <a:extLst>
              <a:ext uri="{FF2B5EF4-FFF2-40B4-BE49-F238E27FC236}">
                <a16:creationId xmlns:a16="http://schemas.microsoft.com/office/drawing/2014/main" id="{8ED18B65-E22C-88BF-33C2-0DCF311EAB56}"/>
              </a:ext>
            </a:extLst>
          </p:cNvPr>
          <p:cNvSpPr>
            <a:spLocks noGrp="1"/>
          </p:cNvSpPr>
          <p:nvPr>
            <p:ph idx="1"/>
          </p:nvPr>
        </p:nvSpPr>
        <p:spPr/>
        <p:txBody>
          <a:bodyPr/>
          <a:lstStyle/>
          <a:p>
            <a:r>
              <a:rPr lang="en-US" dirty="0"/>
              <a:t>how to relay instructions to each cook and make sure the recipe comes out as intended</a:t>
            </a:r>
          </a:p>
          <a:p>
            <a:r>
              <a:rPr lang="en-US" dirty="0"/>
              <a:t>DAG – plan or orchestrate complex task from a pool of workers</a:t>
            </a:r>
          </a:p>
          <a:p>
            <a:r>
              <a:rPr lang="en-US" dirty="0"/>
              <a:t>Dependencies between nodes help to coordinate workflow</a:t>
            </a:r>
          </a:p>
          <a:p>
            <a:r>
              <a:rPr lang="en-US" dirty="0"/>
              <a:t>A node - a standalone unit of work, so it’s possible to subdivide the work and share it among many worker</a:t>
            </a:r>
          </a:p>
        </p:txBody>
      </p:sp>
    </p:spTree>
    <p:extLst>
      <p:ext uri="{BB962C8B-B14F-4D97-AF65-F5344CB8AC3E}">
        <p14:creationId xmlns:p14="http://schemas.microsoft.com/office/powerpoint/2010/main" val="268502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B62C-4496-A870-0BB6-C8CEDA54AEE3}"/>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53085509-0421-E1BE-C864-792C8879F413}"/>
              </a:ext>
            </a:extLst>
          </p:cNvPr>
          <p:cNvPicPr>
            <a:picLocks noGrp="1" noChangeAspect="1"/>
          </p:cNvPicPr>
          <p:nvPr>
            <p:ph idx="1"/>
          </p:nvPr>
        </p:nvPicPr>
        <p:blipFill>
          <a:blip r:embed="rId3"/>
          <a:stretch>
            <a:fillRect/>
          </a:stretch>
        </p:blipFill>
        <p:spPr>
          <a:xfrm>
            <a:off x="1843089" y="1278993"/>
            <a:ext cx="7651848" cy="4897970"/>
          </a:xfrm>
        </p:spPr>
      </p:pic>
      <p:sp>
        <p:nvSpPr>
          <p:cNvPr id="6" name="TextBox 5">
            <a:extLst>
              <a:ext uri="{FF2B5EF4-FFF2-40B4-BE49-F238E27FC236}">
                <a16:creationId xmlns:a16="http://schemas.microsoft.com/office/drawing/2014/main" id="{76A10056-0032-C699-FA1B-B8956B17AB58}"/>
              </a:ext>
            </a:extLst>
          </p:cNvPr>
          <p:cNvSpPr txBox="1"/>
          <p:nvPr/>
        </p:nvSpPr>
        <p:spPr>
          <a:xfrm>
            <a:off x="2914649" y="6300788"/>
            <a:ext cx="5529263" cy="369332"/>
          </a:xfrm>
          <a:prstGeom prst="rect">
            <a:avLst/>
          </a:prstGeom>
          <a:noFill/>
        </p:spPr>
        <p:txBody>
          <a:bodyPr wrap="square" rtlCol="0">
            <a:spAutoFit/>
          </a:bodyPr>
          <a:lstStyle/>
          <a:p>
            <a:r>
              <a:rPr lang="en-US" dirty="0"/>
              <a:t>Possible way the original graph can be redistributed</a:t>
            </a:r>
          </a:p>
        </p:txBody>
      </p:sp>
    </p:spTree>
    <p:extLst>
      <p:ext uri="{BB962C8B-B14F-4D97-AF65-F5344CB8AC3E}">
        <p14:creationId xmlns:p14="http://schemas.microsoft.com/office/powerpoint/2010/main" val="2618474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B62C-4496-A870-0BB6-C8CEDA54AEE3}"/>
              </a:ext>
            </a:extLst>
          </p:cNvPr>
          <p:cNvSpPr>
            <a:spLocks noGrp="1"/>
          </p:cNvSpPr>
          <p:nvPr>
            <p:ph type="title"/>
          </p:nvPr>
        </p:nvSpPr>
        <p:spPr/>
        <p:txBody>
          <a:bodyPr/>
          <a:lstStyle/>
          <a:p>
            <a:r>
              <a:rPr lang="en-US" dirty="0"/>
              <a:t>Concurrency and resource management</a:t>
            </a:r>
          </a:p>
        </p:txBody>
      </p:sp>
      <p:sp>
        <p:nvSpPr>
          <p:cNvPr id="3" name="Content Placeholder 2">
            <a:extLst>
              <a:ext uri="{FF2B5EF4-FFF2-40B4-BE49-F238E27FC236}">
                <a16:creationId xmlns:a16="http://schemas.microsoft.com/office/drawing/2014/main" id="{8ED18B65-E22C-88BF-33C2-0DCF311EAB56}"/>
              </a:ext>
            </a:extLst>
          </p:cNvPr>
          <p:cNvSpPr>
            <a:spLocks noGrp="1"/>
          </p:cNvSpPr>
          <p:nvPr>
            <p:ph idx="1"/>
          </p:nvPr>
        </p:nvSpPr>
        <p:spPr/>
        <p:txBody>
          <a:bodyPr/>
          <a:lstStyle/>
          <a:p>
            <a:r>
              <a:rPr lang="en-US" dirty="0"/>
              <a:t>In scalable computing, these are called issues of concurrency.</a:t>
            </a:r>
          </a:p>
        </p:txBody>
      </p:sp>
      <p:pic>
        <p:nvPicPr>
          <p:cNvPr id="5" name="Picture 4">
            <a:extLst>
              <a:ext uri="{FF2B5EF4-FFF2-40B4-BE49-F238E27FC236}">
                <a16:creationId xmlns:a16="http://schemas.microsoft.com/office/drawing/2014/main" id="{BC77ED7E-EE89-3667-2A1F-06F2B04858CD}"/>
              </a:ext>
            </a:extLst>
          </p:cNvPr>
          <p:cNvPicPr>
            <a:picLocks noChangeAspect="1"/>
          </p:cNvPicPr>
          <p:nvPr/>
        </p:nvPicPr>
        <p:blipFill>
          <a:blip r:embed="rId3"/>
          <a:stretch>
            <a:fillRect/>
          </a:stretch>
        </p:blipFill>
        <p:spPr>
          <a:xfrm>
            <a:off x="2635250" y="2515866"/>
            <a:ext cx="6551613" cy="3796034"/>
          </a:xfrm>
          <a:prstGeom prst="rect">
            <a:avLst/>
          </a:prstGeom>
        </p:spPr>
      </p:pic>
      <p:sp>
        <p:nvSpPr>
          <p:cNvPr id="6" name="TextBox 5">
            <a:extLst>
              <a:ext uri="{FF2B5EF4-FFF2-40B4-BE49-F238E27FC236}">
                <a16:creationId xmlns:a16="http://schemas.microsoft.com/office/drawing/2014/main" id="{8977AD72-CE4A-408E-58B2-558DB28AB2AD}"/>
              </a:ext>
            </a:extLst>
          </p:cNvPr>
          <p:cNvSpPr txBox="1"/>
          <p:nvPr/>
        </p:nvSpPr>
        <p:spPr>
          <a:xfrm>
            <a:off x="4700588" y="6308209"/>
            <a:ext cx="4300537" cy="369332"/>
          </a:xfrm>
          <a:prstGeom prst="rect">
            <a:avLst/>
          </a:prstGeom>
          <a:noFill/>
        </p:spPr>
        <p:txBody>
          <a:bodyPr wrap="square" rtlCol="0">
            <a:spAutoFit/>
          </a:bodyPr>
          <a:lstStyle/>
          <a:p>
            <a:r>
              <a:rPr lang="en-US" dirty="0"/>
              <a:t>Example of resource starvation</a:t>
            </a:r>
          </a:p>
        </p:txBody>
      </p:sp>
    </p:spTree>
    <p:extLst>
      <p:ext uri="{BB962C8B-B14F-4D97-AF65-F5344CB8AC3E}">
        <p14:creationId xmlns:p14="http://schemas.microsoft.com/office/powerpoint/2010/main" val="1112220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B62C-4496-A870-0BB6-C8CEDA54AEE3}"/>
              </a:ext>
            </a:extLst>
          </p:cNvPr>
          <p:cNvSpPr>
            <a:spLocks noGrp="1"/>
          </p:cNvSpPr>
          <p:nvPr>
            <p:ph type="title"/>
          </p:nvPr>
        </p:nvSpPr>
        <p:spPr/>
        <p:txBody>
          <a:bodyPr/>
          <a:lstStyle/>
          <a:p>
            <a:r>
              <a:rPr lang="en-US" dirty="0"/>
              <a:t>Recovering from failures</a:t>
            </a:r>
          </a:p>
        </p:txBody>
      </p:sp>
      <p:sp>
        <p:nvSpPr>
          <p:cNvPr id="3" name="Content Placeholder 2">
            <a:extLst>
              <a:ext uri="{FF2B5EF4-FFF2-40B4-BE49-F238E27FC236}">
                <a16:creationId xmlns:a16="http://schemas.microsoft.com/office/drawing/2014/main" id="{8ED18B65-E22C-88BF-33C2-0DCF311EAB56}"/>
              </a:ext>
            </a:extLst>
          </p:cNvPr>
          <p:cNvSpPr>
            <a:spLocks noGrp="1"/>
          </p:cNvSpPr>
          <p:nvPr>
            <p:ph idx="1"/>
          </p:nvPr>
        </p:nvSpPr>
        <p:spPr/>
        <p:txBody>
          <a:bodyPr/>
          <a:lstStyle/>
          <a:p>
            <a:pPr marL="0" indent="0">
              <a:buNone/>
            </a:pPr>
            <a:r>
              <a:rPr lang="en-US" dirty="0"/>
              <a:t>Failure</a:t>
            </a:r>
          </a:p>
          <a:p>
            <a:pPr lvl="1"/>
            <a:r>
              <a:rPr lang="en-US" dirty="0"/>
              <a:t>Worker failure without data loss</a:t>
            </a:r>
          </a:p>
          <a:p>
            <a:pPr lvl="1"/>
            <a:r>
              <a:rPr lang="en-US" dirty="0"/>
              <a:t>Worker failure with data loss</a:t>
            </a:r>
          </a:p>
          <a:p>
            <a:pPr lvl="1"/>
            <a:r>
              <a:rPr lang="en-US" dirty="0"/>
              <a:t>Data loss</a:t>
            </a:r>
          </a:p>
          <a:p>
            <a:pPr marL="0" indent="0">
              <a:buNone/>
            </a:pPr>
            <a:r>
              <a:rPr lang="en-US" dirty="0"/>
              <a:t>complete lineage of operations up to a given node can be “replayed” in the event of a failure. </a:t>
            </a:r>
          </a:p>
          <a:p>
            <a:pPr lvl="1"/>
            <a:r>
              <a:rPr lang="en-US" dirty="0"/>
              <a:t>The task scheduler is ultimately responsible for stopping work and redistributing the work to be replayed.</a:t>
            </a:r>
          </a:p>
          <a:p>
            <a:pPr marL="0" indent="0">
              <a:buNone/>
            </a:pPr>
            <a:r>
              <a:rPr lang="en-US" dirty="0"/>
              <a:t>Task scheduler fail - re-create the DAG</a:t>
            </a:r>
          </a:p>
        </p:txBody>
      </p:sp>
    </p:spTree>
    <p:extLst>
      <p:ext uri="{BB962C8B-B14F-4D97-AF65-F5344CB8AC3E}">
        <p14:creationId xmlns:p14="http://schemas.microsoft.com/office/powerpoint/2010/main" val="587760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74A4-02CF-34DC-BBDC-B5CBDBD68BA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1EED16E-9BAD-AA21-ABE9-F3A2BD73788A}"/>
              </a:ext>
            </a:extLst>
          </p:cNvPr>
          <p:cNvSpPr>
            <a:spLocks noGrp="1"/>
          </p:cNvSpPr>
          <p:nvPr>
            <p:ph idx="1"/>
          </p:nvPr>
        </p:nvSpPr>
        <p:spPr/>
        <p:txBody>
          <a:bodyPr>
            <a:normAutofit fontScale="92500" lnSpcReduction="20000"/>
          </a:bodyPr>
          <a:lstStyle/>
          <a:p>
            <a:pPr fontAlgn="base"/>
            <a:r>
              <a:rPr lang="en-US" dirty="0"/>
              <a:t>Dask can be used to scale popular data analysis libraries such as Pandas and NumPy, allowing you to analyze medium and large datasets with ease.</a:t>
            </a:r>
          </a:p>
          <a:p>
            <a:pPr fontAlgn="base"/>
            <a:r>
              <a:rPr lang="en-US" dirty="0"/>
              <a:t>Dask uses directed acyclic graphs (DAGs) to coordinate execution of parallelized code across CPU cores and machines.</a:t>
            </a:r>
          </a:p>
          <a:p>
            <a:pPr fontAlgn="base"/>
            <a:r>
              <a:rPr lang="en-US" dirty="0"/>
              <a:t>Directed acyclic graphs are made up of nodes and have a clearly defined start and end, a single traversal path, and no looping.</a:t>
            </a:r>
          </a:p>
          <a:p>
            <a:pPr fontAlgn="base"/>
            <a:r>
              <a:rPr lang="en-US" dirty="0"/>
              <a:t>Upstream nodes must be completed before work can begin on any dependent downstream nodes.</a:t>
            </a:r>
          </a:p>
          <a:p>
            <a:pPr fontAlgn="base"/>
            <a:r>
              <a:rPr lang="en-US" dirty="0"/>
              <a:t>Scaling out can generally improve performance of complex workloads, but it creates additional overhead that might substantially reduce those performance gains. </a:t>
            </a:r>
          </a:p>
          <a:p>
            <a:pPr fontAlgn="base"/>
            <a:r>
              <a:rPr lang="en-US" dirty="0"/>
              <a:t>In the event of a failure, the steps to reach a node can be repeated from the beginning without disturbing the rest of the process.</a:t>
            </a:r>
          </a:p>
          <a:p>
            <a:pPr marL="0" indent="0">
              <a:buNone/>
            </a:pPr>
            <a:endParaRPr lang="en-US" dirty="0"/>
          </a:p>
        </p:txBody>
      </p:sp>
    </p:spTree>
    <p:extLst>
      <p:ext uri="{BB962C8B-B14F-4D97-AF65-F5344CB8AC3E}">
        <p14:creationId xmlns:p14="http://schemas.microsoft.com/office/powerpoint/2010/main" val="147382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E1AA7-10BB-7777-A21F-C81F56C937D6}"/>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22F4B5D9-D5D3-9015-7CF1-A834B9343C9B}"/>
              </a:ext>
            </a:extLst>
          </p:cNvPr>
          <p:cNvSpPr>
            <a:spLocks noGrp="1"/>
          </p:cNvSpPr>
          <p:nvPr>
            <p:ph idx="1"/>
          </p:nvPr>
        </p:nvSpPr>
        <p:spPr/>
        <p:txBody>
          <a:bodyPr/>
          <a:lstStyle/>
          <a:p>
            <a:r>
              <a:rPr lang="en-US" dirty="0"/>
              <a:t>Every third week of the month, the New York City Department of Finance records and publishes a data set of all parking citations issued throughout the fiscal year so far.</a:t>
            </a:r>
          </a:p>
          <a:p>
            <a:r>
              <a:rPr lang="en-US" dirty="0"/>
              <a:t>The dataset spans from 2013 through June 2017 and is over 8 GB uncompressed. </a:t>
            </a:r>
          </a:p>
          <a:p>
            <a:endParaRPr lang="en-US" dirty="0"/>
          </a:p>
        </p:txBody>
      </p:sp>
      <p:pic>
        <p:nvPicPr>
          <p:cNvPr id="5" name="Picture 4">
            <a:extLst>
              <a:ext uri="{FF2B5EF4-FFF2-40B4-BE49-F238E27FC236}">
                <a16:creationId xmlns:a16="http://schemas.microsoft.com/office/drawing/2014/main" id="{F84C8BC2-7444-AA85-12E4-ACEDBE9C3E06}"/>
              </a:ext>
            </a:extLst>
          </p:cNvPr>
          <p:cNvPicPr>
            <a:picLocks noChangeAspect="1"/>
          </p:cNvPicPr>
          <p:nvPr/>
        </p:nvPicPr>
        <p:blipFill>
          <a:blip r:embed="rId3"/>
          <a:stretch>
            <a:fillRect/>
          </a:stretch>
        </p:blipFill>
        <p:spPr>
          <a:xfrm>
            <a:off x="5472114" y="3760741"/>
            <a:ext cx="4417660" cy="2732134"/>
          </a:xfrm>
          <a:prstGeom prst="rect">
            <a:avLst/>
          </a:prstGeom>
        </p:spPr>
      </p:pic>
    </p:spTree>
    <p:extLst>
      <p:ext uri="{BB962C8B-B14F-4D97-AF65-F5344CB8AC3E}">
        <p14:creationId xmlns:p14="http://schemas.microsoft.com/office/powerpoint/2010/main" val="3615214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CB8A-02B4-DFA2-3EB6-028CC06B6DF7}"/>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8997667E-7CDD-D983-9605-39EDA7BDF0E4}"/>
              </a:ext>
            </a:extLst>
          </p:cNvPr>
          <p:cNvSpPr>
            <a:spLocks noGrp="1"/>
          </p:cNvSpPr>
          <p:nvPr>
            <p:ph idx="1"/>
          </p:nvPr>
        </p:nvSpPr>
        <p:spPr/>
        <p:txBody>
          <a:bodyPr/>
          <a:lstStyle/>
          <a:p>
            <a:pPr fontAlgn="base"/>
            <a:r>
              <a:rPr lang="en-US" dirty="0"/>
              <a:t>A short example of data cleaning using Dask DataFrames</a:t>
            </a:r>
          </a:p>
          <a:p>
            <a:pPr fontAlgn="base"/>
            <a:r>
              <a:rPr lang="en-US" dirty="0"/>
              <a:t>Visualizing DAGs generated by Dask workloads with </a:t>
            </a:r>
            <a:r>
              <a:rPr lang="en-US" dirty="0" err="1"/>
              <a:t>graphviz</a:t>
            </a:r>
            <a:endParaRPr lang="en-US" dirty="0"/>
          </a:p>
          <a:p>
            <a:pPr fontAlgn="base"/>
            <a:r>
              <a:rPr lang="en-US" dirty="0"/>
              <a:t>Exploring how the Dask task scheduler applies the concept of DAGs to coordinate execution of code</a:t>
            </a:r>
          </a:p>
          <a:p>
            <a:endParaRPr lang="en-US" dirty="0"/>
          </a:p>
        </p:txBody>
      </p:sp>
    </p:spTree>
    <p:extLst>
      <p:ext uri="{BB962C8B-B14F-4D97-AF65-F5344CB8AC3E}">
        <p14:creationId xmlns:p14="http://schemas.microsoft.com/office/powerpoint/2010/main" val="1898597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676A-52A5-68E0-47BB-713745A0FB65}"/>
              </a:ext>
            </a:extLst>
          </p:cNvPr>
          <p:cNvSpPr>
            <a:spLocks noGrp="1"/>
          </p:cNvSpPr>
          <p:nvPr>
            <p:ph type="title"/>
          </p:nvPr>
        </p:nvSpPr>
        <p:spPr/>
        <p:txBody>
          <a:bodyPr/>
          <a:lstStyle/>
          <a:p>
            <a:r>
              <a:rPr lang="en-US" dirty="0"/>
              <a:t>Read a single file</a:t>
            </a:r>
          </a:p>
        </p:txBody>
      </p:sp>
      <p:pic>
        <p:nvPicPr>
          <p:cNvPr id="5" name="Content Placeholder 4" descr="A picture containing background pattern&#10;&#10;Description automatically generated">
            <a:extLst>
              <a:ext uri="{FF2B5EF4-FFF2-40B4-BE49-F238E27FC236}">
                <a16:creationId xmlns:a16="http://schemas.microsoft.com/office/drawing/2014/main" id="{3004E479-4BB2-9D70-48E9-3FDB54463EC5}"/>
              </a:ext>
            </a:extLst>
          </p:cNvPr>
          <p:cNvPicPr>
            <a:picLocks noGrp="1" noChangeAspect="1"/>
          </p:cNvPicPr>
          <p:nvPr>
            <p:ph idx="1"/>
          </p:nvPr>
        </p:nvPicPr>
        <p:blipFill>
          <a:blip r:embed="rId3"/>
          <a:stretch>
            <a:fillRect/>
          </a:stretch>
        </p:blipFill>
        <p:spPr>
          <a:xfrm>
            <a:off x="701638" y="2929731"/>
            <a:ext cx="10652162" cy="1444361"/>
          </a:xfrm>
        </p:spPr>
      </p:pic>
    </p:spTree>
    <p:extLst>
      <p:ext uri="{BB962C8B-B14F-4D97-AF65-F5344CB8AC3E}">
        <p14:creationId xmlns:p14="http://schemas.microsoft.com/office/powerpoint/2010/main" val="1135624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154A-9E53-0F9C-8C3E-9AA525360DD2}"/>
              </a:ext>
            </a:extLst>
          </p:cNvPr>
          <p:cNvSpPr>
            <a:spLocks noGrp="1"/>
          </p:cNvSpPr>
          <p:nvPr>
            <p:ph type="title"/>
          </p:nvPr>
        </p:nvSpPr>
        <p:spPr>
          <a:xfrm>
            <a:off x="838200" y="339725"/>
            <a:ext cx="10515600" cy="1325563"/>
          </a:xfrm>
        </p:spPr>
        <p:txBody>
          <a:bodyPr/>
          <a:lstStyle/>
          <a:p>
            <a:r>
              <a:rPr lang="en-US" dirty="0"/>
              <a:t>Read multiple files</a:t>
            </a:r>
          </a:p>
        </p:txBody>
      </p:sp>
      <p:pic>
        <p:nvPicPr>
          <p:cNvPr id="9" name="Content Placeholder 8" descr="Shape&#10;&#10;Description automatically generated with low confidence">
            <a:extLst>
              <a:ext uri="{FF2B5EF4-FFF2-40B4-BE49-F238E27FC236}">
                <a16:creationId xmlns:a16="http://schemas.microsoft.com/office/drawing/2014/main" id="{6DE13D6E-3D0C-E047-C1EF-7BCC2FF87F4A}"/>
              </a:ext>
            </a:extLst>
          </p:cNvPr>
          <p:cNvPicPr>
            <a:picLocks noGrp="1" noChangeAspect="1"/>
          </p:cNvPicPr>
          <p:nvPr>
            <p:ph idx="1"/>
          </p:nvPr>
        </p:nvPicPr>
        <p:blipFill>
          <a:blip r:embed="rId3"/>
          <a:stretch>
            <a:fillRect/>
          </a:stretch>
        </p:blipFill>
        <p:spPr>
          <a:xfrm>
            <a:off x="838200" y="1374511"/>
            <a:ext cx="5004000" cy="1325563"/>
          </a:xfrm>
        </p:spPr>
      </p:pic>
      <p:pic>
        <p:nvPicPr>
          <p:cNvPr id="11" name="Picture 10" descr="Diagram&#10;&#10;Description automatically generated">
            <a:extLst>
              <a:ext uri="{FF2B5EF4-FFF2-40B4-BE49-F238E27FC236}">
                <a16:creationId xmlns:a16="http://schemas.microsoft.com/office/drawing/2014/main" id="{E3374CE2-9D26-6DF0-C8DC-FC4CF89BBA17}"/>
              </a:ext>
            </a:extLst>
          </p:cNvPr>
          <p:cNvPicPr>
            <a:picLocks noChangeAspect="1"/>
          </p:cNvPicPr>
          <p:nvPr/>
        </p:nvPicPr>
        <p:blipFill>
          <a:blip r:embed="rId4"/>
          <a:stretch>
            <a:fillRect/>
          </a:stretch>
        </p:blipFill>
        <p:spPr>
          <a:xfrm>
            <a:off x="5058590" y="2674674"/>
            <a:ext cx="7133410" cy="4134379"/>
          </a:xfrm>
          <a:prstGeom prst="rect">
            <a:avLst/>
          </a:prstGeom>
        </p:spPr>
      </p:pic>
    </p:spTree>
    <p:extLst>
      <p:ext uri="{BB962C8B-B14F-4D97-AF65-F5344CB8AC3E}">
        <p14:creationId xmlns:p14="http://schemas.microsoft.com/office/powerpoint/2010/main" val="189747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90F2-1FE1-6905-3C8D-8D64ED1529D4}"/>
              </a:ext>
            </a:extLst>
          </p:cNvPr>
          <p:cNvSpPr>
            <a:spLocks noGrp="1"/>
          </p:cNvSpPr>
          <p:nvPr>
            <p:ph type="title"/>
          </p:nvPr>
        </p:nvSpPr>
        <p:spPr/>
        <p:txBody>
          <a:bodyPr/>
          <a:lstStyle/>
          <a:p>
            <a:r>
              <a:rPr lang="en-US" dirty="0"/>
              <a:t> Datasets</a:t>
            </a:r>
          </a:p>
        </p:txBody>
      </p:sp>
      <p:sp>
        <p:nvSpPr>
          <p:cNvPr id="3" name="Content Placeholder 2">
            <a:extLst>
              <a:ext uri="{FF2B5EF4-FFF2-40B4-BE49-F238E27FC236}">
                <a16:creationId xmlns:a16="http://schemas.microsoft.com/office/drawing/2014/main" id="{E7871F41-B1B0-3FC2-4A20-1E8CE150CA68}"/>
              </a:ext>
            </a:extLst>
          </p:cNvPr>
          <p:cNvSpPr>
            <a:spLocks noGrp="1"/>
          </p:cNvSpPr>
          <p:nvPr>
            <p:ph idx="1"/>
          </p:nvPr>
        </p:nvSpPr>
        <p:spPr/>
        <p:txBody>
          <a:bodyPr>
            <a:normAutofit fontScale="92500" lnSpcReduction="20000"/>
          </a:bodyPr>
          <a:lstStyle/>
          <a:p>
            <a:pPr marL="0" indent="0">
              <a:buNone/>
            </a:pPr>
            <a:r>
              <a:rPr lang="en-US" dirty="0"/>
              <a:t>Small datasets</a:t>
            </a:r>
          </a:p>
          <a:p>
            <a:r>
              <a:rPr lang="en-US" dirty="0"/>
              <a:t>Datasets that fit comfortably in RAM, leaving memory to spare for manipulation and transformations</a:t>
            </a:r>
          </a:p>
          <a:p>
            <a:r>
              <a:rPr lang="en-US" dirty="0"/>
              <a:t>These datasets are frequently encountered when learning data science, and tools like Pandas, NumPy, and scikit-learn are the best tools for the job.</a:t>
            </a:r>
          </a:p>
          <a:p>
            <a:r>
              <a:rPr lang="en-US" dirty="0"/>
              <a:t> usually no more than 2–4 GB</a:t>
            </a:r>
          </a:p>
          <a:p>
            <a:pPr marL="0" indent="0">
              <a:buNone/>
            </a:pPr>
            <a:r>
              <a:rPr lang="en-US" dirty="0"/>
              <a:t>Medium datasets</a:t>
            </a:r>
          </a:p>
          <a:p>
            <a:r>
              <a:rPr lang="en-US" dirty="0"/>
              <a:t>Datasets that cannot be held entirely in RAM but can fit comfortably in a single computer’s persistent storage</a:t>
            </a:r>
          </a:p>
          <a:p>
            <a:r>
              <a:rPr lang="en-US" dirty="0"/>
              <a:t>typically range in size from 10 GB to 2 TB.</a:t>
            </a:r>
          </a:p>
          <a:p>
            <a:r>
              <a:rPr lang="en-US" dirty="0"/>
              <a:t>make sense to introduce parallelism to cut down processing time.</a:t>
            </a:r>
          </a:p>
        </p:txBody>
      </p:sp>
    </p:spTree>
    <p:extLst>
      <p:ext uri="{BB962C8B-B14F-4D97-AF65-F5344CB8AC3E}">
        <p14:creationId xmlns:p14="http://schemas.microsoft.com/office/powerpoint/2010/main" val="920938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C9AE-635F-45A8-B947-4147A98632B8}"/>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0BBF05F2-C2A5-EE9D-8540-D2CF1E068FC3}"/>
              </a:ext>
            </a:extLst>
          </p:cNvPr>
          <p:cNvSpPr>
            <a:spLocks noGrp="1"/>
          </p:cNvSpPr>
          <p:nvPr>
            <p:ph idx="1"/>
          </p:nvPr>
        </p:nvSpPr>
        <p:spPr/>
        <p:txBody>
          <a:bodyPr/>
          <a:lstStyle/>
          <a:p>
            <a:r>
              <a:rPr lang="en-US" dirty="0"/>
              <a:t>Using the NYC parking citation / ticket dataset, learn:</a:t>
            </a:r>
          </a:p>
          <a:p>
            <a:pPr lvl="1"/>
            <a:r>
              <a:rPr lang="en-US" dirty="0"/>
              <a:t>Dask DataFrame API to analyze a structured dataset</a:t>
            </a:r>
          </a:p>
          <a:p>
            <a:pPr lvl="1"/>
            <a:r>
              <a:rPr lang="en-US" dirty="0"/>
              <a:t>few useful diagnostic tools</a:t>
            </a:r>
          </a:p>
          <a:p>
            <a:pPr lvl="1"/>
            <a:r>
              <a:rPr lang="en-US" dirty="0"/>
              <a:t>low-level Delayed API to create a simple custom task graph</a:t>
            </a:r>
          </a:p>
        </p:txBody>
      </p:sp>
    </p:spTree>
    <p:extLst>
      <p:ext uri="{BB962C8B-B14F-4D97-AF65-F5344CB8AC3E}">
        <p14:creationId xmlns:p14="http://schemas.microsoft.com/office/powerpoint/2010/main" val="1696782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CC78-FDCA-911D-68C6-76C2108978BF}"/>
              </a:ext>
            </a:extLst>
          </p:cNvPr>
          <p:cNvSpPr>
            <a:spLocks noGrp="1"/>
          </p:cNvSpPr>
          <p:nvPr>
            <p:ph type="title"/>
          </p:nvPr>
        </p:nvSpPr>
        <p:spPr/>
        <p:txBody>
          <a:bodyPr/>
          <a:lstStyle/>
          <a:p>
            <a:r>
              <a:rPr lang="en-US" dirty="0"/>
              <a:t>Common data science task</a:t>
            </a:r>
          </a:p>
        </p:txBody>
      </p:sp>
      <p:pic>
        <p:nvPicPr>
          <p:cNvPr id="4" name="Content Placeholder 4">
            <a:extLst>
              <a:ext uri="{FF2B5EF4-FFF2-40B4-BE49-F238E27FC236}">
                <a16:creationId xmlns:a16="http://schemas.microsoft.com/office/drawing/2014/main" id="{E18E9C66-4BF4-8427-9915-BEAC7BC0CEE9}"/>
              </a:ext>
            </a:extLst>
          </p:cNvPr>
          <p:cNvPicPr>
            <a:picLocks noGrp="1" noChangeAspect="1"/>
          </p:cNvPicPr>
          <p:nvPr>
            <p:ph idx="1"/>
          </p:nvPr>
        </p:nvPicPr>
        <p:blipFill>
          <a:blip r:embed="rId2"/>
          <a:stretch>
            <a:fillRect/>
          </a:stretch>
        </p:blipFill>
        <p:spPr>
          <a:xfrm>
            <a:off x="0" y="2457053"/>
            <a:ext cx="11934418" cy="1707356"/>
          </a:xfrm>
        </p:spPr>
      </p:pic>
    </p:spTree>
    <p:extLst>
      <p:ext uri="{BB962C8B-B14F-4D97-AF65-F5344CB8AC3E}">
        <p14:creationId xmlns:p14="http://schemas.microsoft.com/office/powerpoint/2010/main" val="3844472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FAC3-745B-F4E9-3D7F-C835A517AF6A}"/>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D8EE1479-902F-8E85-2957-28534CA6694B}"/>
              </a:ext>
            </a:extLst>
          </p:cNvPr>
          <p:cNvSpPr>
            <a:spLocks noGrp="1"/>
          </p:cNvSpPr>
          <p:nvPr>
            <p:ph idx="1"/>
          </p:nvPr>
        </p:nvSpPr>
        <p:spPr>
          <a:xfrm>
            <a:off x="838200" y="1690688"/>
            <a:ext cx="10744200" cy="4486275"/>
          </a:xfrm>
        </p:spPr>
        <p:txBody>
          <a:bodyPr/>
          <a:lstStyle/>
          <a:p>
            <a:pPr marL="0" indent="0">
              <a:buNone/>
            </a:pPr>
            <a:r>
              <a:rPr lang="en-US" dirty="0"/>
              <a:t> </a:t>
            </a:r>
          </a:p>
        </p:txBody>
      </p:sp>
      <p:pic>
        <p:nvPicPr>
          <p:cNvPr id="5" name="Picture 4">
            <a:extLst>
              <a:ext uri="{FF2B5EF4-FFF2-40B4-BE49-F238E27FC236}">
                <a16:creationId xmlns:a16="http://schemas.microsoft.com/office/drawing/2014/main" id="{A3EE853F-38B4-6B99-0661-785599019B44}"/>
              </a:ext>
            </a:extLst>
          </p:cNvPr>
          <p:cNvPicPr>
            <a:picLocks noChangeAspect="1"/>
          </p:cNvPicPr>
          <p:nvPr/>
        </p:nvPicPr>
        <p:blipFill>
          <a:blip r:embed="rId3"/>
          <a:stretch>
            <a:fillRect/>
          </a:stretch>
        </p:blipFill>
        <p:spPr>
          <a:xfrm>
            <a:off x="2284412" y="1690688"/>
            <a:ext cx="7623175" cy="4727220"/>
          </a:xfrm>
          <a:prstGeom prst="rect">
            <a:avLst/>
          </a:prstGeom>
        </p:spPr>
      </p:pic>
    </p:spTree>
    <p:extLst>
      <p:ext uri="{BB962C8B-B14F-4D97-AF65-F5344CB8AC3E}">
        <p14:creationId xmlns:p14="http://schemas.microsoft.com/office/powerpoint/2010/main" val="1831777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D59B-E7EF-CC84-D470-0FADC3C80108}"/>
              </a:ext>
            </a:extLst>
          </p:cNvPr>
          <p:cNvSpPr>
            <a:spLocks noGrp="1"/>
          </p:cNvSpPr>
          <p:nvPr>
            <p:ph type="title"/>
          </p:nvPr>
        </p:nvSpPr>
        <p:spPr/>
        <p:txBody>
          <a:bodyPr/>
          <a:lstStyle/>
          <a:p>
            <a:r>
              <a:rPr lang="en-US" dirty="0"/>
              <a:t>DAG example</a:t>
            </a:r>
          </a:p>
        </p:txBody>
      </p:sp>
      <p:pic>
        <p:nvPicPr>
          <p:cNvPr id="4" name="Content Placeholder 3" descr="Graphical user interface, text, application&#10;&#10;Description automatically generated">
            <a:extLst>
              <a:ext uri="{FF2B5EF4-FFF2-40B4-BE49-F238E27FC236}">
                <a16:creationId xmlns:a16="http://schemas.microsoft.com/office/drawing/2014/main" id="{8602F645-5D62-4BC5-86D6-3180011C0635}"/>
              </a:ext>
            </a:extLst>
          </p:cNvPr>
          <p:cNvPicPr>
            <a:picLocks noGrp="1" noChangeAspect="1"/>
          </p:cNvPicPr>
          <p:nvPr>
            <p:ph idx="1"/>
          </p:nvPr>
        </p:nvPicPr>
        <p:blipFill>
          <a:blip r:embed="rId2"/>
          <a:stretch>
            <a:fillRect/>
          </a:stretch>
        </p:blipFill>
        <p:spPr>
          <a:xfrm>
            <a:off x="838200" y="2343149"/>
            <a:ext cx="5257800" cy="2986989"/>
          </a:xfrm>
          <a:prstGeom prst="rect">
            <a:avLst/>
          </a:prstGeom>
        </p:spPr>
      </p:pic>
      <p:pic>
        <p:nvPicPr>
          <p:cNvPr id="6" name="Picture 5" descr="Diagram&#10;&#10;Description automatically generated">
            <a:extLst>
              <a:ext uri="{FF2B5EF4-FFF2-40B4-BE49-F238E27FC236}">
                <a16:creationId xmlns:a16="http://schemas.microsoft.com/office/drawing/2014/main" id="{71BB665B-B27B-6C17-2317-C9929907BED1}"/>
              </a:ext>
            </a:extLst>
          </p:cNvPr>
          <p:cNvPicPr>
            <a:picLocks noChangeAspect="1"/>
          </p:cNvPicPr>
          <p:nvPr/>
        </p:nvPicPr>
        <p:blipFill>
          <a:blip r:embed="rId3"/>
          <a:stretch>
            <a:fillRect/>
          </a:stretch>
        </p:blipFill>
        <p:spPr>
          <a:xfrm>
            <a:off x="6597650" y="1027906"/>
            <a:ext cx="3225800" cy="4597400"/>
          </a:xfrm>
          <a:prstGeom prst="rect">
            <a:avLst/>
          </a:prstGeom>
        </p:spPr>
      </p:pic>
    </p:spTree>
    <p:extLst>
      <p:ext uri="{BB962C8B-B14F-4D97-AF65-F5344CB8AC3E}">
        <p14:creationId xmlns:p14="http://schemas.microsoft.com/office/powerpoint/2010/main" val="2125335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8C31-0B22-CF56-F231-93261AE1884F}"/>
              </a:ext>
            </a:extLst>
          </p:cNvPr>
          <p:cNvSpPr>
            <a:spLocks noGrp="1"/>
          </p:cNvSpPr>
          <p:nvPr>
            <p:ph type="title"/>
          </p:nvPr>
        </p:nvSpPr>
        <p:spPr/>
        <p:txBody>
          <a:bodyPr/>
          <a:lstStyle/>
          <a:p>
            <a:r>
              <a:rPr lang="en-US" dirty="0"/>
              <a:t> </a:t>
            </a:r>
          </a:p>
        </p:txBody>
      </p:sp>
      <p:pic>
        <p:nvPicPr>
          <p:cNvPr id="5" name="Content Placeholder 4" descr="Graphical user interface, text, application&#10;&#10;Description automatically generated">
            <a:extLst>
              <a:ext uri="{FF2B5EF4-FFF2-40B4-BE49-F238E27FC236}">
                <a16:creationId xmlns:a16="http://schemas.microsoft.com/office/drawing/2014/main" id="{1785A03A-AFC6-E3C4-ED2D-999446F4F19C}"/>
              </a:ext>
            </a:extLst>
          </p:cNvPr>
          <p:cNvPicPr>
            <a:picLocks noGrp="1" noChangeAspect="1"/>
          </p:cNvPicPr>
          <p:nvPr>
            <p:ph idx="1"/>
          </p:nvPr>
        </p:nvPicPr>
        <p:blipFill>
          <a:blip r:embed="rId3"/>
          <a:stretch>
            <a:fillRect/>
          </a:stretch>
        </p:blipFill>
        <p:spPr>
          <a:xfrm>
            <a:off x="847725" y="1409700"/>
            <a:ext cx="4395788" cy="2550840"/>
          </a:xfrm>
        </p:spPr>
      </p:pic>
      <p:pic>
        <p:nvPicPr>
          <p:cNvPr id="7" name="Picture 6" descr="Diagram&#10;&#10;Description automatically generated">
            <a:extLst>
              <a:ext uri="{FF2B5EF4-FFF2-40B4-BE49-F238E27FC236}">
                <a16:creationId xmlns:a16="http://schemas.microsoft.com/office/drawing/2014/main" id="{6B2E838D-729A-0312-0BCE-769840F1BDDE}"/>
              </a:ext>
            </a:extLst>
          </p:cNvPr>
          <p:cNvPicPr>
            <a:picLocks noChangeAspect="1"/>
          </p:cNvPicPr>
          <p:nvPr/>
        </p:nvPicPr>
        <p:blipFill>
          <a:blip r:embed="rId4"/>
          <a:stretch>
            <a:fillRect/>
          </a:stretch>
        </p:blipFill>
        <p:spPr>
          <a:xfrm>
            <a:off x="5695949" y="990599"/>
            <a:ext cx="6207125" cy="3724275"/>
          </a:xfrm>
          <a:prstGeom prst="rect">
            <a:avLst/>
          </a:prstGeom>
        </p:spPr>
      </p:pic>
    </p:spTree>
    <p:extLst>
      <p:ext uri="{BB962C8B-B14F-4D97-AF65-F5344CB8AC3E}">
        <p14:creationId xmlns:p14="http://schemas.microsoft.com/office/powerpoint/2010/main" val="1512668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971F-753D-4732-0BC1-840DA6A43C4A}"/>
              </a:ext>
            </a:extLst>
          </p:cNvPr>
          <p:cNvSpPr>
            <a:spLocks noGrp="1"/>
          </p:cNvSpPr>
          <p:nvPr>
            <p:ph type="title"/>
          </p:nvPr>
        </p:nvSpPr>
        <p:spPr/>
        <p:txBody>
          <a:bodyPr/>
          <a:lstStyle/>
          <a:p>
            <a:r>
              <a:rPr lang="en-US" dirty="0"/>
              <a:t> </a:t>
            </a:r>
          </a:p>
        </p:txBody>
      </p:sp>
      <p:pic>
        <p:nvPicPr>
          <p:cNvPr id="5" name="Content Placeholder 4" descr="Diagram&#10;&#10;Description automatically generated">
            <a:extLst>
              <a:ext uri="{FF2B5EF4-FFF2-40B4-BE49-F238E27FC236}">
                <a16:creationId xmlns:a16="http://schemas.microsoft.com/office/drawing/2014/main" id="{5DEC8D51-D9DB-920D-26BF-C7FB18A9C429}"/>
              </a:ext>
            </a:extLst>
          </p:cNvPr>
          <p:cNvPicPr>
            <a:picLocks noGrp="1" noChangeAspect="1"/>
          </p:cNvPicPr>
          <p:nvPr>
            <p:ph idx="1"/>
          </p:nvPr>
        </p:nvPicPr>
        <p:blipFill>
          <a:blip r:embed="rId2"/>
          <a:stretch>
            <a:fillRect/>
          </a:stretch>
        </p:blipFill>
        <p:spPr>
          <a:xfrm>
            <a:off x="2120209" y="972901"/>
            <a:ext cx="7166666" cy="4165043"/>
          </a:xfrm>
        </p:spPr>
      </p:pic>
    </p:spTree>
    <p:extLst>
      <p:ext uri="{BB962C8B-B14F-4D97-AF65-F5344CB8AC3E}">
        <p14:creationId xmlns:p14="http://schemas.microsoft.com/office/powerpoint/2010/main" val="273966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8AE1-02A1-039D-DE37-C17D20651826}"/>
              </a:ext>
            </a:extLst>
          </p:cNvPr>
          <p:cNvSpPr>
            <a:spLocks noGrp="1"/>
          </p:cNvSpPr>
          <p:nvPr>
            <p:ph type="title"/>
          </p:nvPr>
        </p:nvSpPr>
        <p:spPr/>
        <p:txBody>
          <a:bodyPr/>
          <a:lstStyle/>
          <a:p>
            <a:r>
              <a:rPr lang="en-US" dirty="0"/>
              <a:t>Multiply each number by 4</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AFFC8C79-8627-238E-91C8-3ECD6FC97015}"/>
              </a:ext>
            </a:extLst>
          </p:cNvPr>
          <p:cNvPicPr>
            <a:picLocks noGrp="1" noChangeAspect="1"/>
          </p:cNvPicPr>
          <p:nvPr>
            <p:ph idx="1"/>
          </p:nvPr>
        </p:nvPicPr>
        <p:blipFill>
          <a:blip r:embed="rId2"/>
          <a:stretch>
            <a:fillRect/>
          </a:stretch>
        </p:blipFill>
        <p:spPr>
          <a:xfrm>
            <a:off x="838199" y="1837530"/>
            <a:ext cx="4000685" cy="2463007"/>
          </a:xfrm>
        </p:spPr>
      </p:pic>
      <p:pic>
        <p:nvPicPr>
          <p:cNvPr id="7" name="Picture 6" descr="Diagram&#10;&#10;Description automatically generated">
            <a:extLst>
              <a:ext uri="{FF2B5EF4-FFF2-40B4-BE49-F238E27FC236}">
                <a16:creationId xmlns:a16="http://schemas.microsoft.com/office/drawing/2014/main" id="{3D9A0E51-CC04-B9E3-186C-0B4458A5F91A}"/>
              </a:ext>
            </a:extLst>
          </p:cNvPr>
          <p:cNvPicPr>
            <a:picLocks noChangeAspect="1"/>
          </p:cNvPicPr>
          <p:nvPr/>
        </p:nvPicPr>
        <p:blipFill>
          <a:blip r:embed="rId3"/>
          <a:stretch>
            <a:fillRect/>
          </a:stretch>
        </p:blipFill>
        <p:spPr>
          <a:xfrm>
            <a:off x="5334185" y="1434307"/>
            <a:ext cx="4762500" cy="4457700"/>
          </a:xfrm>
          <a:prstGeom prst="rect">
            <a:avLst/>
          </a:prstGeom>
        </p:spPr>
      </p:pic>
    </p:spTree>
    <p:extLst>
      <p:ext uri="{BB962C8B-B14F-4D97-AF65-F5344CB8AC3E}">
        <p14:creationId xmlns:p14="http://schemas.microsoft.com/office/powerpoint/2010/main" val="3764819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5910-79DF-1314-ADD6-3CDC5975B940}"/>
              </a:ext>
            </a:extLst>
          </p:cNvPr>
          <p:cNvSpPr>
            <a:spLocks noGrp="1"/>
          </p:cNvSpPr>
          <p:nvPr>
            <p:ph type="title"/>
          </p:nvPr>
        </p:nvSpPr>
        <p:spPr/>
        <p:txBody>
          <a:bodyPr/>
          <a:lstStyle/>
          <a:p>
            <a:r>
              <a:rPr lang="en-US" dirty="0"/>
              <a:t>Add another layer</a:t>
            </a:r>
          </a:p>
        </p:txBody>
      </p:sp>
      <p:pic>
        <p:nvPicPr>
          <p:cNvPr id="5" name="Content Placeholder 4" descr="Graphical user interface, text, application&#10;&#10;Description automatically generated">
            <a:extLst>
              <a:ext uri="{FF2B5EF4-FFF2-40B4-BE49-F238E27FC236}">
                <a16:creationId xmlns:a16="http://schemas.microsoft.com/office/drawing/2014/main" id="{E080458E-41DC-DD33-211D-8A9A14ACB038}"/>
              </a:ext>
            </a:extLst>
          </p:cNvPr>
          <p:cNvPicPr>
            <a:picLocks noGrp="1" noChangeAspect="1"/>
          </p:cNvPicPr>
          <p:nvPr>
            <p:ph idx="1"/>
          </p:nvPr>
        </p:nvPicPr>
        <p:blipFill>
          <a:blip r:embed="rId3"/>
          <a:stretch>
            <a:fillRect/>
          </a:stretch>
        </p:blipFill>
        <p:spPr>
          <a:xfrm>
            <a:off x="309264" y="1910248"/>
            <a:ext cx="5786736" cy="1027907"/>
          </a:xfrm>
        </p:spPr>
      </p:pic>
      <p:pic>
        <p:nvPicPr>
          <p:cNvPr id="7" name="Picture 6" descr="Diagram&#10;&#10;Description automatically generated">
            <a:extLst>
              <a:ext uri="{FF2B5EF4-FFF2-40B4-BE49-F238E27FC236}">
                <a16:creationId xmlns:a16="http://schemas.microsoft.com/office/drawing/2014/main" id="{BDA1A903-D878-1A89-1B3D-B580A5437DCC}"/>
              </a:ext>
            </a:extLst>
          </p:cNvPr>
          <p:cNvPicPr>
            <a:picLocks noChangeAspect="1"/>
          </p:cNvPicPr>
          <p:nvPr/>
        </p:nvPicPr>
        <p:blipFill>
          <a:blip r:embed="rId4"/>
          <a:stretch>
            <a:fillRect/>
          </a:stretch>
        </p:blipFill>
        <p:spPr>
          <a:xfrm>
            <a:off x="5651501" y="145565"/>
            <a:ext cx="4378323" cy="5555941"/>
          </a:xfrm>
          <a:prstGeom prst="rect">
            <a:avLst/>
          </a:prstGeom>
        </p:spPr>
      </p:pic>
    </p:spTree>
    <p:extLst>
      <p:ext uri="{BB962C8B-B14F-4D97-AF65-F5344CB8AC3E}">
        <p14:creationId xmlns:p14="http://schemas.microsoft.com/office/powerpoint/2010/main" val="249362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48B6-F6B0-C0F5-85D0-875626D53DE9}"/>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6C03A74E-4F77-D321-9CDE-292773D3E9DA}"/>
              </a:ext>
            </a:extLst>
          </p:cNvPr>
          <p:cNvSpPr>
            <a:spLocks noGrp="1"/>
          </p:cNvSpPr>
          <p:nvPr>
            <p:ph idx="1"/>
          </p:nvPr>
        </p:nvSpPr>
        <p:spPr/>
        <p:txBody>
          <a:bodyPr/>
          <a:lstStyle/>
          <a:p>
            <a:r>
              <a:rPr lang="en-US" dirty="0"/>
              <a:t>Dask2.ipynb</a:t>
            </a:r>
          </a:p>
        </p:txBody>
      </p:sp>
    </p:spTree>
    <p:extLst>
      <p:ext uri="{BB962C8B-B14F-4D97-AF65-F5344CB8AC3E}">
        <p14:creationId xmlns:p14="http://schemas.microsoft.com/office/powerpoint/2010/main" val="2462611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FAC3-745B-F4E9-3D7F-C835A517AF6A}"/>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D8EE1479-902F-8E85-2957-28534CA6694B}"/>
              </a:ext>
            </a:extLst>
          </p:cNvPr>
          <p:cNvSpPr>
            <a:spLocks noGrp="1"/>
          </p:cNvSpPr>
          <p:nvPr>
            <p:ph idx="1"/>
          </p:nvPr>
        </p:nvSpPr>
        <p:spPr/>
        <p:txBody>
          <a:bodyPr/>
          <a:lstStyle/>
          <a:p>
            <a:pPr fontAlgn="base"/>
            <a:r>
              <a:rPr lang="en-US" dirty="0"/>
              <a:t>Defining structured data and determining when to use Dask DataFrames</a:t>
            </a:r>
          </a:p>
          <a:p>
            <a:pPr fontAlgn="base"/>
            <a:r>
              <a:rPr lang="en-US" dirty="0"/>
              <a:t>Exploring how Dask DataFrames are organized</a:t>
            </a:r>
          </a:p>
          <a:p>
            <a:pPr fontAlgn="base"/>
            <a:r>
              <a:rPr lang="en-US" dirty="0"/>
              <a:t>Inspecting DataFrames to see how they are partitioned </a:t>
            </a:r>
          </a:p>
          <a:p>
            <a:pPr fontAlgn="base"/>
            <a:r>
              <a:rPr lang="en-US" dirty="0"/>
              <a:t>Dealing with some limitations of DataFrames</a:t>
            </a:r>
          </a:p>
          <a:p>
            <a:pPr marL="0" indent="0">
              <a:buNone/>
            </a:pPr>
            <a:br>
              <a:rPr lang="en-US" dirty="0"/>
            </a:br>
            <a:endParaRPr lang="en-US" dirty="0"/>
          </a:p>
        </p:txBody>
      </p:sp>
    </p:spTree>
    <p:extLst>
      <p:ext uri="{BB962C8B-B14F-4D97-AF65-F5344CB8AC3E}">
        <p14:creationId xmlns:p14="http://schemas.microsoft.com/office/powerpoint/2010/main" val="4083826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A2B4-ACAA-2610-2323-257807F7DDA8}"/>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BF618215-B2AF-098D-81F8-023CEA32499C}"/>
              </a:ext>
            </a:extLst>
          </p:cNvPr>
          <p:cNvSpPr>
            <a:spLocks noGrp="1"/>
          </p:cNvSpPr>
          <p:nvPr>
            <p:ph idx="1"/>
          </p:nvPr>
        </p:nvSpPr>
        <p:spPr/>
        <p:txBody>
          <a:bodyPr/>
          <a:lstStyle/>
          <a:p>
            <a:r>
              <a:rPr lang="en-US" dirty="0"/>
              <a:t>Large datasets are datasets that can neither fit in RAM nor fit in a single computer’s persistent storage.</a:t>
            </a:r>
          </a:p>
          <a:p>
            <a:r>
              <a:rPr lang="en-US" dirty="0"/>
              <a:t>typically, above 2 TB in size, and depending on the problem, can reach into petabytes and beyond.</a:t>
            </a:r>
          </a:p>
          <a:p>
            <a:r>
              <a:rPr lang="en-US" dirty="0"/>
              <a:t>Pandas, NumPy, and scikit-learn are not suitable at all for datasets of this size, because they were not inherently built to operate on distributed datasets.</a:t>
            </a:r>
          </a:p>
        </p:txBody>
      </p:sp>
    </p:spTree>
    <p:extLst>
      <p:ext uri="{BB962C8B-B14F-4D97-AF65-F5344CB8AC3E}">
        <p14:creationId xmlns:p14="http://schemas.microsoft.com/office/powerpoint/2010/main" val="3030009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FAC3-745B-F4E9-3D7F-C835A517AF6A}"/>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EDB08947-6398-8361-ADDA-DD224F307E77}"/>
              </a:ext>
            </a:extLst>
          </p:cNvPr>
          <p:cNvPicPr>
            <a:picLocks noGrp="1" noChangeAspect="1"/>
          </p:cNvPicPr>
          <p:nvPr>
            <p:ph idx="1"/>
          </p:nvPr>
        </p:nvPicPr>
        <p:blipFill>
          <a:blip r:embed="rId3"/>
          <a:stretch>
            <a:fillRect/>
          </a:stretch>
        </p:blipFill>
        <p:spPr>
          <a:xfrm>
            <a:off x="1625600" y="3150394"/>
            <a:ext cx="8940800" cy="1701800"/>
          </a:xfrm>
        </p:spPr>
      </p:pic>
      <p:sp>
        <p:nvSpPr>
          <p:cNvPr id="6" name="TextBox 5">
            <a:extLst>
              <a:ext uri="{FF2B5EF4-FFF2-40B4-BE49-F238E27FC236}">
                <a16:creationId xmlns:a16="http://schemas.microsoft.com/office/drawing/2014/main" id="{A623F800-F875-C4A5-2FE7-39B9D1087BED}"/>
              </a:ext>
            </a:extLst>
          </p:cNvPr>
          <p:cNvSpPr txBox="1"/>
          <p:nvPr/>
        </p:nvSpPr>
        <p:spPr>
          <a:xfrm>
            <a:off x="4389120" y="5037513"/>
            <a:ext cx="3940233" cy="369332"/>
          </a:xfrm>
          <a:prstGeom prst="rect">
            <a:avLst/>
          </a:prstGeom>
          <a:noFill/>
        </p:spPr>
        <p:txBody>
          <a:bodyPr wrap="square" rtlCol="0">
            <a:spAutoFit/>
          </a:bodyPr>
          <a:lstStyle/>
          <a:p>
            <a:r>
              <a:rPr lang="en-US" dirty="0"/>
              <a:t>Data science and Dask workflow</a:t>
            </a:r>
          </a:p>
        </p:txBody>
      </p:sp>
    </p:spTree>
    <p:extLst>
      <p:ext uri="{BB962C8B-B14F-4D97-AF65-F5344CB8AC3E}">
        <p14:creationId xmlns:p14="http://schemas.microsoft.com/office/powerpoint/2010/main" val="1170382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FAC3-745B-F4E9-3D7F-C835A517AF6A}"/>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D8EE1479-902F-8E85-2957-28534CA6694B}"/>
              </a:ext>
            </a:extLst>
          </p:cNvPr>
          <p:cNvSpPr>
            <a:spLocks noGrp="1"/>
          </p:cNvSpPr>
          <p:nvPr>
            <p:ph idx="1"/>
          </p:nvPr>
        </p:nvSpPr>
        <p:spPr/>
        <p:txBody>
          <a:bodyPr/>
          <a:lstStyle/>
          <a:p>
            <a:r>
              <a:rPr lang="en-US" dirty="0"/>
              <a:t>Structured data – rows, columns</a:t>
            </a:r>
          </a:p>
        </p:txBody>
      </p:sp>
      <p:pic>
        <p:nvPicPr>
          <p:cNvPr id="5" name="Picture 4">
            <a:extLst>
              <a:ext uri="{FF2B5EF4-FFF2-40B4-BE49-F238E27FC236}">
                <a16:creationId xmlns:a16="http://schemas.microsoft.com/office/drawing/2014/main" id="{FB27B5E6-BC88-983F-B505-80F971B2BB48}"/>
              </a:ext>
            </a:extLst>
          </p:cNvPr>
          <p:cNvPicPr>
            <a:picLocks noChangeAspect="1"/>
          </p:cNvPicPr>
          <p:nvPr/>
        </p:nvPicPr>
        <p:blipFill>
          <a:blip r:embed="rId3"/>
          <a:stretch>
            <a:fillRect/>
          </a:stretch>
        </p:blipFill>
        <p:spPr>
          <a:xfrm>
            <a:off x="1441450" y="2540809"/>
            <a:ext cx="9309100" cy="2374900"/>
          </a:xfrm>
          <a:prstGeom prst="rect">
            <a:avLst/>
          </a:prstGeom>
        </p:spPr>
      </p:pic>
    </p:spTree>
    <p:extLst>
      <p:ext uri="{BB962C8B-B14F-4D97-AF65-F5344CB8AC3E}">
        <p14:creationId xmlns:p14="http://schemas.microsoft.com/office/powerpoint/2010/main" val="2901095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FAC3-745B-F4E9-3D7F-C835A517AF6A}"/>
              </a:ext>
            </a:extLst>
          </p:cNvPr>
          <p:cNvSpPr>
            <a:spLocks noGrp="1"/>
          </p:cNvSpPr>
          <p:nvPr>
            <p:ph type="title"/>
          </p:nvPr>
        </p:nvSpPr>
        <p:spPr/>
        <p:txBody>
          <a:bodyPr/>
          <a:lstStyle/>
          <a:p>
            <a:r>
              <a:rPr lang="en-US" dirty="0"/>
              <a:t>Data frame</a:t>
            </a:r>
          </a:p>
        </p:txBody>
      </p:sp>
      <p:sp>
        <p:nvSpPr>
          <p:cNvPr id="3" name="Content Placeholder 2">
            <a:extLst>
              <a:ext uri="{FF2B5EF4-FFF2-40B4-BE49-F238E27FC236}">
                <a16:creationId xmlns:a16="http://schemas.microsoft.com/office/drawing/2014/main" id="{D8EE1479-902F-8E85-2957-28534CA6694B}"/>
              </a:ext>
            </a:extLst>
          </p:cNvPr>
          <p:cNvSpPr>
            <a:spLocks noGrp="1"/>
          </p:cNvSpPr>
          <p:nvPr>
            <p:ph idx="1"/>
          </p:nvPr>
        </p:nvSpPr>
        <p:spPr>
          <a:xfrm>
            <a:off x="2184862" y="4508477"/>
            <a:ext cx="7585571" cy="1701735"/>
          </a:xfrm>
        </p:spPr>
        <p:txBody>
          <a:bodyPr/>
          <a:lstStyle/>
          <a:p>
            <a:r>
              <a:rPr lang="en-US" dirty="0"/>
              <a:t>Similar to structured data</a:t>
            </a:r>
          </a:p>
          <a:p>
            <a:pPr marL="0" indent="0">
              <a:buNone/>
            </a:pPr>
            <a:endParaRPr lang="en-US" dirty="0"/>
          </a:p>
        </p:txBody>
      </p:sp>
      <p:pic>
        <p:nvPicPr>
          <p:cNvPr id="1026" name="Picture 2" descr="c03_03.eps">
            <a:extLst>
              <a:ext uri="{FF2B5EF4-FFF2-40B4-BE49-F238E27FC236}">
                <a16:creationId xmlns:a16="http://schemas.microsoft.com/office/drawing/2014/main" id="{3B8523B7-6D25-A188-E02A-650BE59FF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662" y="2049121"/>
            <a:ext cx="8794865" cy="46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756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B823-0A3D-E4CE-1156-6D307FBFCB5D}"/>
              </a:ext>
            </a:extLst>
          </p:cNvPr>
          <p:cNvSpPr>
            <a:spLocks noGrp="1"/>
          </p:cNvSpPr>
          <p:nvPr>
            <p:ph type="title"/>
          </p:nvPr>
        </p:nvSpPr>
        <p:spPr/>
        <p:txBody>
          <a:bodyPr/>
          <a:lstStyle/>
          <a:p>
            <a:r>
              <a:rPr lang="en-US" dirty="0"/>
              <a:t>Dask and pandas</a:t>
            </a:r>
          </a:p>
        </p:txBody>
      </p:sp>
      <p:sp>
        <p:nvSpPr>
          <p:cNvPr id="3" name="Content Placeholder 2">
            <a:extLst>
              <a:ext uri="{FF2B5EF4-FFF2-40B4-BE49-F238E27FC236}">
                <a16:creationId xmlns:a16="http://schemas.microsoft.com/office/drawing/2014/main" id="{77598B63-61FD-7533-C16F-10BA35ACD308}"/>
              </a:ext>
            </a:extLst>
          </p:cNvPr>
          <p:cNvSpPr>
            <a:spLocks noGrp="1"/>
          </p:cNvSpPr>
          <p:nvPr>
            <p:ph idx="1"/>
          </p:nvPr>
        </p:nvSpPr>
        <p:spPr/>
        <p:txBody>
          <a:bodyPr/>
          <a:lstStyle/>
          <a:p>
            <a:r>
              <a:rPr lang="en-US" dirty="0"/>
              <a:t>Pandas – not design with scalability in mind</a:t>
            </a:r>
          </a:p>
          <a:p>
            <a:pPr lvl="1"/>
            <a:r>
              <a:rPr lang="en-US" dirty="0"/>
              <a:t>Good for small datasets</a:t>
            </a:r>
          </a:p>
          <a:p>
            <a:pPr lvl="1"/>
            <a:r>
              <a:rPr lang="en-US" dirty="0"/>
              <a:t>Load in memory, handle one row at a time</a:t>
            </a:r>
          </a:p>
          <a:p>
            <a:r>
              <a:rPr lang="en-US" dirty="0"/>
              <a:t>Dask API - providing a wrapper around Pandas that intelligently splits huge data frames </a:t>
            </a:r>
          </a:p>
          <a:p>
            <a:pPr lvl="1"/>
            <a:r>
              <a:rPr lang="en-US" dirty="0"/>
              <a:t> Different pieces of the DataFrame that Dask oversees are called partitions.</a:t>
            </a:r>
          </a:p>
          <a:p>
            <a:pPr lvl="1"/>
            <a:r>
              <a:rPr lang="en-US" dirty="0"/>
              <a:t>can split the data into multiple partitions, allowing the workload to be parallelized</a:t>
            </a:r>
          </a:p>
          <a:p>
            <a:pPr lvl="1"/>
            <a:r>
              <a:rPr lang="en-US" dirty="0"/>
              <a:t>complete the work more efficiently by spreading the work out over multiple machines</a:t>
            </a:r>
          </a:p>
          <a:p>
            <a:pPr lvl="1"/>
            <a:endParaRPr lang="en-US" dirty="0"/>
          </a:p>
        </p:txBody>
      </p:sp>
    </p:spTree>
    <p:extLst>
      <p:ext uri="{BB962C8B-B14F-4D97-AF65-F5344CB8AC3E}">
        <p14:creationId xmlns:p14="http://schemas.microsoft.com/office/powerpoint/2010/main" val="928307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0C01-B461-F3CC-F75F-BF281E43EB0A}"/>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54D357BE-9DA4-835B-F833-9DB90E17C642}"/>
              </a:ext>
            </a:extLst>
          </p:cNvPr>
          <p:cNvPicPr>
            <a:picLocks noGrp="1" noChangeAspect="1"/>
          </p:cNvPicPr>
          <p:nvPr>
            <p:ph idx="1"/>
          </p:nvPr>
        </p:nvPicPr>
        <p:blipFill>
          <a:blip r:embed="rId2"/>
          <a:stretch>
            <a:fillRect/>
          </a:stretch>
        </p:blipFill>
        <p:spPr>
          <a:xfrm>
            <a:off x="1507067" y="619236"/>
            <a:ext cx="7377483" cy="5619528"/>
          </a:xfrm>
          <a:prstGeom prst="rect">
            <a:avLst/>
          </a:prstGeom>
        </p:spPr>
      </p:pic>
    </p:spTree>
    <p:extLst>
      <p:ext uri="{BB962C8B-B14F-4D97-AF65-F5344CB8AC3E}">
        <p14:creationId xmlns:p14="http://schemas.microsoft.com/office/powerpoint/2010/main" val="433109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1580-970E-F114-E2A6-5A35E2DCFC25}"/>
              </a:ext>
            </a:extLst>
          </p:cNvPr>
          <p:cNvSpPr>
            <a:spLocks noGrp="1"/>
          </p:cNvSpPr>
          <p:nvPr>
            <p:ph type="title"/>
          </p:nvPr>
        </p:nvSpPr>
        <p:spPr/>
        <p:txBody>
          <a:bodyPr/>
          <a:lstStyle/>
          <a:p>
            <a:r>
              <a:rPr lang="en-US" dirty="0"/>
              <a:t>Managing DataFrame partitioning</a:t>
            </a:r>
          </a:p>
        </p:txBody>
      </p:sp>
      <p:sp>
        <p:nvSpPr>
          <p:cNvPr id="3" name="Content Placeholder 2">
            <a:extLst>
              <a:ext uri="{FF2B5EF4-FFF2-40B4-BE49-F238E27FC236}">
                <a16:creationId xmlns:a16="http://schemas.microsoft.com/office/drawing/2014/main" id="{09C870EE-8338-4722-FC75-5805B542A8FD}"/>
              </a:ext>
            </a:extLst>
          </p:cNvPr>
          <p:cNvSpPr>
            <a:spLocks noGrp="1"/>
          </p:cNvSpPr>
          <p:nvPr>
            <p:ph idx="1"/>
          </p:nvPr>
        </p:nvSpPr>
        <p:spPr/>
        <p:txBody>
          <a:bodyPr/>
          <a:lstStyle/>
          <a:p>
            <a:r>
              <a:rPr lang="en-US" dirty="0" err="1"/>
              <a:t>read_csv</a:t>
            </a:r>
            <a:r>
              <a:rPr lang="en-US" dirty="0"/>
              <a:t> method of Dask DataFrames, the default partition size is 64 MB each (this is also known as the default </a:t>
            </a:r>
            <a:r>
              <a:rPr lang="en-US" dirty="0" err="1"/>
              <a:t>blocksize</a:t>
            </a:r>
            <a:endParaRPr lang="en-US" dirty="0"/>
          </a:p>
          <a:p>
            <a:pPr lvl="1"/>
            <a:r>
              <a:rPr lang="en-US" dirty="0"/>
              <a:t>Can be user specified</a:t>
            </a:r>
          </a:p>
          <a:p>
            <a:r>
              <a:rPr lang="en-US" dirty="0"/>
              <a:t>64 MB – </a:t>
            </a:r>
          </a:p>
          <a:p>
            <a:pPr lvl="1"/>
            <a:r>
              <a:rPr lang="en-US" dirty="0"/>
              <a:t>small enough that it can be quickly transported over the network if necessary</a:t>
            </a:r>
          </a:p>
          <a:p>
            <a:pPr lvl="1"/>
            <a:r>
              <a:rPr lang="en-US" dirty="0"/>
              <a:t>but large enough to minimize the likelihood that a machine will run out of things to do while waiting for the next partition to arrive.</a:t>
            </a:r>
          </a:p>
        </p:txBody>
      </p:sp>
    </p:spTree>
    <p:extLst>
      <p:ext uri="{BB962C8B-B14F-4D97-AF65-F5344CB8AC3E}">
        <p14:creationId xmlns:p14="http://schemas.microsoft.com/office/powerpoint/2010/main" val="2506660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5AC0-8E57-F252-FFA0-ABAB71CEA793}"/>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94992AB3-C9E1-8321-A4BD-4ABD5A8056FA}"/>
              </a:ext>
            </a:extLst>
          </p:cNvPr>
          <p:cNvPicPr>
            <a:picLocks noGrp="1" noChangeAspect="1"/>
          </p:cNvPicPr>
          <p:nvPr>
            <p:ph idx="1"/>
          </p:nvPr>
        </p:nvPicPr>
        <p:blipFill>
          <a:blip r:embed="rId3"/>
          <a:stretch>
            <a:fillRect/>
          </a:stretch>
        </p:blipFill>
        <p:spPr>
          <a:xfrm>
            <a:off x="2426005" y="346416"/>
            <a:ext cx="7546669" cy="5830548"/>
          </a:xfrm>
          <a:prstGeom prst="rect">
            <a:avLst/>
          </a:prstGeom>
        </p:spPr>
      </p:pic>
      <p:sp>
        <p:nvSpPr>
          <p:cNvPr id="5" name="TextBox 4">
            <a:extLst>
              <a:ext uri="{FF2B5EF4-FFF2-40B4-BE49-F238E27FC236}">
                <a16:creationId xmlns:a16="http://schemas.microsoft.com/office/drawing/2014/main" id="{4DB14943-A556-2C51-B083-3121755F0E33}"/>
              </a:ext>
            </a:extLst>
          </p:cNvPr>
          <p:cNvSpPr txBox="1"/>
          <p:nvPr/>
        </p:nvSpPr>
        <p:spPr>
          <a:xfrm>
            <a:off x="2832100" y="6176963"/>
            <a:ext cx="4445000" cy="369332"/>
          </a:xfrm>
          <a:prstGeom prst="rect">
            <a:avLst/>
          </a:prstGeom>
          <a:noFill/>
        </p:spPr>
        <p:txBody>
          <a:bodyPr wrap="square" rtlCol="0">
            <a:spAutoFit/>
          </a:bodyPr>
          <a:lstStyle/>
          <a:p>
            <a:r>
              <a:rPr lang="en-US" dirty="0"/>
              <a:t>Processing data across multiple machines</a:t>
            </a:r>
          </a:p>
        </p:txBody>
      </p:sp>
    </p:spTree>
    <p:extLst>
      <p:ext uri="{BB962C8B-B14F-4D97-AF65-F5344CB8AC3E}">
        <p14:creationId xmlns:p14="http://schemas.microsoft.com/office/powerpoint/2010/main" val="27604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495F-A7BB-ACE9-E30C-6FCD2983E2EF}"/>
              </a:ext>
            </a:extLst>
          </p:cNvPr>
          <p:cNvSpPr>
            <a:spLocks noGrp="1"/>
          </p:cNvSpPr>
          <p:nvPr>
            <p:ph type="title"/>
          </p:nvPr>
        </p:nvSpPr>
        <p:spPr/>
        <p:txBody>
          <a:bodyPr/>
          <a:lstStyle/>
          <a:p>
            <a:r>
              <a:rPr lang="en-US" dirty="0"/>
              <a:t>Shuffle</a:t>
            </a:r>
          </a:p>
        </p:txBody>
      </p:sp>
      <p:sp>
        <p:nvSpPr>
          <p:cNvPr id="3" name="Content Placeholder 2">
            <a:extLst>
              <a:ext uri="{FF2B5EF4-FFF2-40B4-BE49-F238E27FC236}">
                <a16:creationId xmlns:a16="http://schemas.microsoft.com/office/drawing/2014/main" id="{7F1FF247-455E-5378-A7D5-36ADACA7392F}"/>
              </a:ext>
            </a:extLst>
          </p:cNvPr>
          <p:cNvSpPr>
            <a:spLocks noGrp="1"/>
          </p:cNvSpPr>
          <p:nvPr>
            <p:ph idx="1"/>
          </p:nvPr>
        </p:nvSpPr>
        <p:spPr>
          <a:xfrm>
            <a:off x="838200" y="1500188"/>
            <a:ext cx="10515600" cy="4676775"/>
          </a:xfrm>
        </p:spPr>
        <p:txBody>
          <a:bodyPr/>
          <a:lstStyle/>
          <a:p>
            <a:r>
              <a:rPr lang="en-US" dirty="0"/>
              <a:t>shuffle is the process of broadcasting all partitions to all workers</a:t>
            </a:r>
          </a:p>
        </p:txBody>
      </p:sp>
      <p:pic>
        <p:nvPicPr>
          <p:cNvPr id="6" name="Picture 5">
            <a:extLst>
              <a:ext uri="{FF2B5EF4-FFF2-40B4-BE49-F238E27FC236}">
                <a16:creationId xmlns:a16="http://schemas.microsoft.com/office/drawing/2014/main" id="{291B14EA-B87A-F3C0-B25F-19401A9CAE8F}"/>
              </a:ext>
            </a:extLst>
          </p:cNvPr>
          <p:cNvPicPr>
            <a:picLocks noChangeAspect="1"/>
          </p:cNvPicPr>
          <p:nvPr/>
        </p:nvPicPr>
        <p:blipFill>
          <a:blip r:embed="rId3"/>
          <a:stretch>
            <a:fillRect/>
          </a:stretch>
        </p:blipFill>
        <p:spPr>
          <a:xfrm>
            <a:off x="1269999" y="1910357"/>
            <a:ext cx="8588375" cy="4401543"/>
          </a:xfrm>
          <a:prstGeom prst="rect">
            <a:avLst/>
          </a:prstGeom>
        </p:spPr>
      </p:pic>
      <p:sp>
        <p:nvSpPr>
          <p:cNvPr id="7" name="TextBox 6">
            <a:extLst>
              <a:ext uri="{FF2B5EF4-FFF2-40B4-BE49-F238E27FC236}">
                <a16:creationId xmlns:a16="http://schemas.microsoft.com/office/drawing/2014/main" id="{C2E94947-926A-EDFC-D26D-BACED9C7F21B}"/>
              </a:ext>
            </a:extLst>
          </p:cNvPr>
          <p:cNvSpPr txBox="1"/>
          <p:nvPr/>
        </p:nvSpPr>
        <p:spPr>
          <a:xfrm>
            <a:off x="5854700" y="6124674"/>
            <a:ext cx="4673600" cy="369332"/>
          </a:xfrm>
          <a:prstGeom prst="rect">
            <a:avLst/>
          </a:prstGeom>
          <a:noFill/>
        </p:spPr>
        <p:txBody>
          <a:bodyPr wrap="square" rtlCol="0">
            <a:spAutoFit/>
          </a:bodyPr>
          <a:lstStyle/>
          <a:p>
            <a:r>
              <a:rPr lang="en-US" dirty="0"/>
              <a:t>Shuffle is necessary for groupBy operation</a:t>
            </a:r>
          </a:p>
        </p:txBody>
      </p:sp>
    </p:spTree>
    <p:extLst>
      <p:ext uri="{BB962C8B-B14F-4D97-AF65-F5344CB8AC3E}">
        <p14:creationId xmlns:p14="http://schemas.microsoft.com/office/powerpoint/2010/main" val="964781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4779-1DFC-BCB5-BCF0-8C29AC53900C}"/>
              </a:ext>
            </a:extLst>
          </p:cNvPr>
          <p:cNvSpPr>
            <a:spLocks noGrp="1"/>
          </p:cNvSpPr>
          <p:nvPr>
            <p:ph type="title"/>
          </p:nvPr>
        </p:nvSpPr>
        <p:spPr/>
        <p:txBody>
          <a:bodyPr/>
          <a:lstStyle/>
          <a:p>
            <a:r>
              <a:rPr lang="en-US" dirty="0"/>
              <a:t>Avoid shuffling if possible</a:t>
            </a:r>
          </a:p>
        </p:txBody>
      </p:sp>
      <p:sp>
        <p:nvSpPr>
          <p:cNvPr id="3" name="Content Placeholder 2">
            <a:extLst>
              <a:ext uri="{FF2B5EF4-FFF2-40B4-BE49-F238E27FC236}">
                <a16:creationId xmlns:a16="http://schemas.microsoft.com/office/drawing/2014/main" id="{5A85826C-F2C8-6902-A55A-46DD0D197B0D}"/>
              </a:ext>
            </a:extLst>
          </p:cNvPr>
          <p:cNvSpPr>
            <a:spLocks noGrp="1"/>
          </p:cNvSpPr>
          <p:nvPr>
            <p:ph idx="1"/>
          </p:nvPr>
        </p:nvSpPr>
        <p:spPr/>
        <p:txBody>
          <a:bodyPr/>
          <a:lstStyle/>
          <a:p>
            <a:r>
              <a:rPr lang="en-US" dirty="0"/>
              <a:t>First, ensuring that the data is stored in a presorted order will eliminate the need to sort the data with Dask.</a:t>
            </a:r>
          </a:p>
          <a:p>
            <a:r>
              <a:rPr lang="en-US" dirty="0"/>
              <a:t>sorting the data in a source system, such as a relational database, can be faster and more efficient than sorting the data in a distributed system. </a:t>
            </a:r>
          </a:p>
          <a:p>
            <a:r>
              <a:rPr lang="en-US" dirty="0"/>
              <a:t>if you must use an operation that triggers a shuffle, persist the result if you have the resources to do so. </a:t>
            </a:r>
          </a:p>
        </p:txBody>
      </p:sp>
    </p:spTree>
    <p:extLst>
      <p:ext uri="{BB962C8B-B14F-4D97-AF65-F5344CB8AC3E}">
        <p14:creationId xmlns:p14="http://schemas.microsoft.com/office/powerpoint/2010/main" val="2324370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F28F-564A-1703-096B-C87B614712F1}"/>
              </a:ext>
            </a:extLst>
          </p:cNvPr>
          <p:cNvSpPr>
            <a:spLocks noGrp="1"/>
          </p:cNvSpPr>
          <p:nvPr>
            <p:ph type="title"/>
          </p:nvPr>
        </p:nvSpPr>
        <p:spPr/>
        <p:txBody>
          <a:bodyPr/>
          <a:lstStyle/>
          <a:p>
            <a:r>
              <a:rPr lang="en-US" dirty="0"/>
              <a:t>Limitation of Dask DataFrame</a:t>
            </a:r>
          </a:p>
        </p:txBody>
      </p:sp>
      <p:sp>
        <p:nvSpPr>
          <p:cNvPr id="3" name="Content Placeholder 2">
            <a:extLst>
              <a:ext uri="{FF2B5EF4-FFF2-40B4-BE49-F238E27FC236}">
                <a16:creationId xmlns:a16="http://schemas.microsoft.com/office/drawing/2014/main" id="{2EE3C881-D53A-9C28-64EB-90652F17274B}"/>
              </a:ext>
            </a:extLst>
          </p:cNvPr>
          <p:cNvSpPr>
            <a:spLocks noGrp="1"/>
          </p:cNvSpPr>
          <p:nvPr>
            <p:ph idx="1"/>
          </p:nvPr>
        </p:nvSpPr>
        <p:spPr/>
        <p:txBody>
          <a:bodyPr/>
          <a:lstStyle/>
          <a:p>
            <a:pPr marL="0" indent="0">
              <a:buNone/>
            </a:pPr>
            <a:r>
              <a:rPr lang="en-US" dirty="0"/>
              <a:t>Some functions that Pandas does well are simply not conducive to a distributed environment.</a:t>
            </a:r>
          </a:p>
          <a:p>
            <a:r>
              <a:rPr lang="en-US" dirty="0"/>
              <a:t> Dask DataFrames do not expose the entire Pandas API</a:t>
            </a:r>
          </a:p>
          <a:p>
            <a:pPr lvl="1"/>
            <a:r>
              <a:rPr lang="en-US" dirty="0"/>
              <a:t>Pandas insert and pop - not support in Dask since Dask DataFrame are immutable</a:t>
            </a:r>
          </a:p>
          <a:p>
            <a:pPr lvl="1"/>
            <a:r>
              <a:rPr lang="en-US" dirty="0"/>
              <a:t>stack/unstack and melt, because of their tendency to cause a lot of data shuffling. </a:t>
            </a:r>
          </a:p>
          <a:p>
            <a:r>
              <a:rPr lang="en-US" dirty="0"/>
              <a:t>with relational-type operations, such as join/merge, </a:t>
            </a:r>
            <a:r>
              <a:rPr lang="en-US" dirty="0" err="1"/>
              <a:t>groupby</a:t>
            </a:r>
            <a:r>
              <a:rPr lang="en-US" dirty="0"/>
              <a:t>, and rolling. Although these operations are supported, they are likely to involve a lot of shuffling</a:t>
            </a:r>
          </a:p>
        </p:txBody>
      </p:sp>
    </p:spTree>
    <p:extLst>
      <p:ext uri="{BB962C8B-B14F-4D97-AF65-F5344CB8AC3E}">
        <p14:creationId xmlns:p14="http://schemas.microsoft.com/office/powerpoint/2010/main" val="2110390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5E33-9131-C2F7-E241-4A4569A0C2A3}"/>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54040B5A-4EB2-AA43-6C86-8B16B4719C51}"/>
              </a:ext>
            </a:extLst>
          </p:cNvPr>
          <p:cNvPicPr>
            <a:picLocks noGrp="1" noChangeAspect="1"/>
          </p:cNvPicPr>
          <p:nvPr>
            <p:ph idx="1"/>
          </p:nvPr>
        </p:nvPicPr>
        <p:blipFill>
          <a:blip r:embed="rId2"/>
          <a:stretch>
            <a:fillRect/>
          </a:stretch>
        </p:blipFill>
        <p:spPr>
          <a:xfrm>
            <a:off x="1503002" y="1690688"/>
            <a:ext cx="10042205" cy="3573123"/>
          </a:xfrm>
        </p:spPr>
      </p:pic>
    </p:spTree>
    <p:extLst>
      <p:ext uri="{BB962C8B-B14F-4D97-AF65-F5344CB8AC3E}">
        <p14:creationId xmlns:p14="http://schemas.microsoft.com/office/powerpoint/2010/main" val="229914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0162-A686-10E4-0BF3-1DCA9DCADE04}"/>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E8DD4CF-173E-94AF-1EBA-54831CB37160}"/>
              </a:ext>
            </a:extLst>
          </p:cNvPr>
          <p:cNvSpPr>
            <a:spLocks noGrp="1"/>
          </p:cNvSpPr>
          <p:nvPr>
            <p:ph idx="1"/>
          </p:nvPr>
        </p:nvSpPr>
        <p:spPr/>
        <p:txBody>
          <a:bodyPr/>
          <a:lstStyle/>
          <a:p>
            <a:r>
              <a:rPr lang="en-US" dirty="0"/>
              <a:t> indexing has a few challenges due to the distributed nature of Dask</a:t>
            </a:r>
          </a:p>
          <a:p>
            <a:r>
              <a:rPr lang="en-US" dirty="0"/>
              <a:t>since a Dask DataFrame is made up of many Pandas DataFrames, operations that are inefficient in Pandas will also be inefficient in Dask. For example, iterating over rows by using the apply and </a:t>
            </a:r>
            <a:r>
              <a:rPr lang="en-US" dirty="0" err="1"/>
              <a:t>iterrows</a:t>
            </a:r>
            <a:r>
              <a:rPr lang="en-US" dirty="0"/>
              <a:t> methods is notoriously inefficient in Pandas.</a:t>
            </a:r>
          </a:p>
        </p:txBody>
      </p:sp>
    </p:spTree>
    <p:extLst>
      <p:ext uri="{BB962C8B-B14F-4D97-AF65-F5344CB8AC3E}">
        <p14:creationId xmlns:p14="http://schemas.microsoft.com/office/powerpoint/2010/main" val="3083469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04D0-B411-46B3-550D-95F4348BBCD1}"/>
              </a:ext>
            </a:extLst>
          </p:cNvPr>
          <p:cNvSpPr>
            <a:spLocks noGrp="1"/>
          </p:cNvSpPr>
          <p:nvPr>
            <p:ph type="title"/>
          </p:nvPr>
        </p:nvSpPr>
        <p:spPr/>
        <p:txBody>
          <a:bodyPr/>
          <a:lstStyle/>
          <a:p>
            <a:r>
              <a:rPr lang="en-US" dirty="0"/>
              <a:t>Partitions</a:t>
            </a:r>
          </a:p>
        </p:txBody>
      </p:sp>
      <p:sp>
        <p:nvSpPr>
          <p:cNvPr id="3" name="Content Placeholder 2">
            <a:extLst>
              <a:ext uri="{FF2B5EF4-FFF2-40B4-BE49-F238E27FC236}">
                <a16:creationId xmlns:a16="http://schemas.microsoft.com/office/drawing/2014/main" id="{E5D836AC-65A9-821B-3FEF-F0343EABF7D4}"/>
              </a:ext>
            </a:extLst>
          </p:cNvPr>
          <p:cNvSpPr>
            <a:spLocks noGrp="1"/>
          </p:cNvSpPr>
          <p:nvPr>
            <p:ph idx="1"/>
          </p:nvPr>
        </p:nvSpPr>
        <p:spPr/>
        <p:txBody>
          <a:bodyPr/>
          <a:lstStyle/>
          <a:p>
            <a:r>
              <a:rPr lang="en-US" dirty="0" err="1"/>
              <a:t>ddf.partitions</a:t>
            </a:r>
            <a:r>
              <a:rPr lang="en-US" dirty="0"/>
              <a:t> – show number of partitions </a:t>
            </a:r>
          </a:p>
        </p:txBody>
      </p:sp>
      <p:pic>
        <p:nvPicPr>
          <p:cNvPr id="5" name="Picture 4" descr="Diagram&#10;&#10;Description automatically generated with low confidence">
            <a:extLst>
              <a:ext uri="{FF2B5EF4-FFF2-40B4-BE49-F238E27FC236}">
                <a16:creationId xmlns:a16="http://schemas.microsoft.com/office/drawing/2014/main" id="{90018F2B-9B17-61A8-40CB-F28F566E8411}"/>
              </a:ext>
            </a:extLst>
          </p:cNvPr>
          <p:cNvPicPr>
            <a:picLocks noChangeAspect="1"/>
          </p:cNvPicPr>
          <p:nvPr/>
        </p:nvPicPr>
        <p:blipFill>
          <a:blip r:embed="rId3"/>
          <a:stretch>
            <a:fillRect/>
          </a:stretch>
        </p:blipFill>
        <p:spPr>
          <a:xfrm>
            <a:off x="2482850" y="2823633"/>
            <a:ext cx="7163932" cy="3353330"/>
          </a:xfrm>
          <a:prstGeom prst="rect">
            <a:avLst/>
          </a:prstGeom>
        </p:spPr>
      </p:pic>
    </p:spTree>
    <p:extLst>
      <p:ext uri="{BB962C8B-B14F-4D97-AF65-F5344CB8AC3E}">
        <p14:creationId xmlns:p14="http://schemas.microsoft.com/office/powerpoint/2010/main" val="1917880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7368-1188-2692-C4BC-D6764C22E880}"/>
              </a:ext>
            </a:extLst>
          </p:cNvPr>
          <p:cNvSpPr>
            <a:spLocks noGrp="1"/>
          </p:cNvSpPr>
          <p:nvPr>
            <p:ph type="title"/>
          </p:nvPr>
        </p:nvSpPr>
        <p:spPr/>
        <p:txBody>
          <a:bodyPr/>
          <a:lstStyle/>
          <a:p>
            <a:r>
              <a:rPr lang="en-US" dirty="0"/>
              <a:t>Set </a:t>
            </a:r>
            <a:r>
              <a:rPr lang="en-US" dirty="0" err="1"/>
              <a:t>blocksize</a:t>
            </a:r>
            <a:endParaRPr lang="en-US" dirty="0"/>
          </a:p>
        </p:txBody>
      </p:sp>
      <p:sp>
        <p:nvSpPr>
          <p:cNvPr id="3" name="Content Placeholder 2">
            <a:extLst>
              <a:ext uri="{FF2B5EF4-FFF2-40B4-BE49-F238E27FC236}">
                <a16:creationId xmlns:a16="http://schemas.microsoft.com/office/drawing/2014/main" id="{62BDE5F1-91F1-64CE-AE53-47AEC090FCA9}"/>
              </a:ext>
            </a:extLst>
          </p:cNvPr>
          <p:cNvSpPr>
            <a:spLocks noGrp="1"/>
          </p:cNvSpPr>
          <p:nvPr>
            <p:ph idx="1"/>
          </p:nvPr>
        </p:nvSpPr>
        <p:spPr/>
        <p:txBody>
          <a:bodyPr/>
          <a:lstStyle/>
          <a:p>
            <a:r>
              <a:rPr lang="en-US" dirty="0" err="1"/>
              <a:t>ddf</a:t>
            </a:r>
            <a:r>
              <a:rPr lang="en-US" dirty="0"/>
              <a:t> = </a:t>
            </a:r>
            <a:r>
              <a:rPr lang="en-US" dirty="0" err="1"/>
              <a:t>dd.read_csv</a:t>
            </a:r>
            <a:r>
              <a:rPr lang="en-US" dirty="0"/>
              <a:t>("*.csv", </a:t>
            </a:r>
            <a:r>
              <a:rPr lang="en-US" dirty="0" err="1"/>
              <a:t>blocksize</a:t>
            </a:r>
            <a:r>
              <a:rPr lang="en-US" dirty="0"/>
              <a:t>="16MB")</a:t>
            </a:r>
          </a:p>
          <a:p>
            <a:r>
              <a:rPr lang="en-US" dirty="0" err="1"/>
              <a:t>Ddf.partitions</a:t>
            </a:r>
            <a:endParaRPr lang="en-US" dirty="0"/>
          </a:p>
        </p:txBody>
      </p:sp>
      <p:pic>
        <p:nvPicPr>
          <p:cNvPr id="5" name="Picture 4" descr="A picture containing diagram&#10;&#10;Description automatically generated">
            <a:extLst>
              <a:ext uri="{FF2B5EF4-FFF2-40B4-BE49-F238E27FC236}">
                <a16:creationId xmlns:a16="http://schemas.microsoft.com/office/drawing/2014/main" id="{F85EA933-DC37-20B7-2391-DB4B08F074F0}"/>
              </a:ext>
            </a:extLst>
          </p:cNvPr>
          <p:cNvPicPr>
            <a:picLocks noChangeAspect="1"/>
          </p:cNvPicPr>
          <p:nvPr/>
        </p:nvPicPr>
        <p:blipFill>
          <a:blip r:embed="rId2"/>
          <a:stretch>
            <a:fillRect/>
          </a:stretch>
        </p:blipFill>
        <p:spPr>
          <a:xfrm>
            <a:off x="3843866" y="2724496"/>
            <a:ext cx="6773333" cy="3773188"/>
          </a:xfrm>
          <a:prstGeom prst="rect">
            <a:avLst/>
          </a:prstGeom>
        </p:spPr>
      </p:pic>
    </p:spTree>
    <p:extLst>
      <p:ext uri="{BB962C8B-B14F-4D97-AF65-F5344CB8AC3E}">
        <p14:creationId xmlns:p14="http://schemas.microsoft.com/office/powerpoint/2010/main" val="2014059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0529-FE2F-43D3-81AD-5843D5DE07E2}"/>
              </a:ext>
            </a:extLst>
          </p:cNvPr>
          <p:cNvSpPr>
            <a:spLocks noGrp="1"/>
          </p:cNvSpPr>
          <p:nvPr>
            <p:ph type="title"/>
          </p:nvPr>
        </p:nvSpPr>
        <p:spPr/>
        <p:txBody>
          <a:bodyPr/>
          <a:lstStyle/>
          <a:p>
            <a:r>
              <a:rPr lang="en-US" dirty="0"/>
              <a:t>Inspecting data frames</a:t>
            </a:r>
          </a:p>
        </p:txBody>
      </p:sp>
      <p:pic>
        <p:nvPicPr>
          <p:cNvPr id="5" name="Content Placeholder 4" descr="Graphical user interface, text, application&#10;&#10;Description automatically generated">
            <a:extLst>
              <a:ext uri="{FF2B5EF4-FFF2-40B4-BE49-F238E27FC236}">
                <a16:creationId xmlns:a16="http://schemas.microsoft.com/office/drawing/2014/main" id="{67CCF872-47A0-ED14-C505-1239FC1681FA}"/>
              </a:ext>
            </a:extLst>
          </p:cNvPr>
          <p:cNvPicPr>
            <a:picLocks noGrp="1" noChangeAspect="1"/>
          </p:cNvPicPr>
          <p:nvPr>
            <p:ph idx="1"/>
          </p:nvPr>
        </p:nvPicPr>
        <p:blipFill>
          <a:blip r:embed="rId3"/>
          <a:stretch>
            <a:fillRect/>
          </a:stretch>
        </p:blipFill>
        <p:spPr>
          <a:xfrm>
            <a:off x="349814" y="1969292"/>
            <a:ext cx="11492371" cy="3974307"/>
          </a:xfrm>
        </p:spPr>
      </p:pic>
    </p:spTree>
    <p:extLst>
      <p:ext uri="{BB962C8B-B14F-4D97-AF65-F5344CB8AC3E}">
        <p14:creationId xmlns:p14="http://schemas.microsoft.com/office/powerpoint/2010/main" val="908689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62B4E-869C-5C65-8F1A-0CD304FDD992}"/>
              </a:ext>
            </a:extLst>
          </p:cNvPr>
          <p:cNvSpPr>
            <a:spLocks noGrp="1"/>
          </p:cNvSpPr>
          <p:nvPr>
            <p:ph type="title"/>
          </p:nvPr>
        </p:nvSpPr>
        <p:spPr/>
        <p:txBody>
          <a:bodyPr/>
          <a:lstStyle/>
          <a:p>
            <a:r>
              <a:rPr lang="en-US" dirty="0"/>
              <a:t>Manually set the data type</a:t>
            </a:r>
          </a:p>
        </p:txBody>
      </p:sp>
      <p:pic>
        <p:nvPicPr>
          <p:cNvPr id="5" name="Content Placeholder 4" descr="Graphical user interface, text, application&#10;&#10;Description automatically generated">
            <a:extLst>
              <a:ext uri="{FF2B5EF4-FFF2-40B4-BE49-F238E27FC236}">
                <a16:creationId xmlns:a16="http://schemas.microsoft.com/office/drawing/2014/main" id="{6C22179D-2844-B735-EDE8-44E981EF3E4C}"/>
              </a:ext>
            </a:extLst>
          </p:cNvPr>
          <p:cNvPicPr>
            <a:picLocks noGrp="1" noChangeAspect="1"/>
          </p:cNvPicPr>
          <p:nvPr>
            <p:ph idx="1"/>
          </p:nvPr>
        </p:nvPicPr>
        <p:blipFill>
          <a:blip r:embed="rId2"/>
          <a:stretch>
            <a:fillRect/>
          </a:stretch>
        </p:blipFill>
        <p:spPr>
          <a:xfrm>
            <a:off x="1117599" y="1489257"/>
            <a:ext cx="9431755" cy="4759143"/>
          </a:xfrm>
        </p:spPr>
      </p:pic>
    </p:spTree>
    <p:extLst>
      <p:ext uri="{BB962C8B-B14F-4D97-AF65-F5344CB8AC3E}">
        <p14:creationId xmlns:p14="http://schemas.microsoft.com/office/powerpoint/2010/main" val="1376473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6680-BC2C-7F08-7C24-D3137F2E0721}"/>
              </a:ext>
            </a:extLst>
          </p:cNvPr>
          <p:cNvSpPr>
            <a:spLocks noGrp="1"/>
          </p:cNvSpPr>
          <p:nvPr>
            <p:ph type="title"/>
          </p:nvPr>
        </p:nvSpPr>
        <p:spPr/>
        <p:txBody>
          <a:bodyPr/>
          <a:lstStyle/>
          <a:p>
            <a:r>
              <a:rPr lang="en-US" dirty="0"/>
              <a:t>Loading data in data frame</a:t>
            </a:r>
          </a:p>
        </p:txBody>
      </p:sp>
      <p:sp>
        <p:nvSpPr>
          <p:cNvPr id="3" name="Content Placeholder 2">
            <a:extLst>
              <a:ext uri="{FF2B5EF4-FFF2-40B4-BE49-F238E27FC236}">
                <a16:creationId xmlns:a16="http://schemas.microsoft.com/office/drawing/2014/main" id="{E9F2EC72-ECDD-0E2A-4B21-C8C30AF581C2}"/>
              </a:ext>
            </a:extLst>
          </p:cNvPr>
          <p:cNvSpPr>
            <a:spLocks noGrp="1"/>
          </p:cNvSpPr>
          <p:nvPr>
            <p:ph idx="1"/>
          </p:nvPr>
        </p:nvSpPr>
        <p:spPr/>
        <p:txBody>
          <a:bodyPr/>
          <a:lstStyle/>
          <a:p>
            <a:pPr fontAlgn="base"/>
            <a:r>
              <a:rPr lang="en-US" dirty="0"/>
              <a:t>Creating DataFrames from delimited text files and defining data schemas</a:t>
            </a:r>
          </a:p>
          <a:p>
            <a:pPr fontAlgn="base"/>
            <a:r>
              <a:rPr lang="en-US" dirty="0"/>
              <a:t>Extracting data from a SQL relational database and manipulating it using Dask</a:t>
            </a:r>
          </a:p>
          <a:p>
            <a:pPr fontAlgn="base"/>
            <a:r>
              <a:rPr lang="en-US" dirty="0"/>
              <a:t>Reading data from distributed filesystems (S3 and HDFS)</a:t>
            </a:r>
          </a:p>
          <a:p>
            <a:pPr fontAlgn="base"/>
            <a:r>
              <a:rPr lang="en-US" dirty="0"/>
              <a:t>Working with data stored in Parquet format</a:t>
            </a:r>
          </a:p>
          <a:p>
            <a:pPr marL="0" indent="0">
              <a:buNone/>
            </a:pPr>
            <a:endParaRPr lang="en-US" dirty="0"/>
          </a:p>
        </p:txBody>
      </p:sp>
      <p:pic>
        <p:nvPicPr>
          <p:cNvPr id="4" name="Content Placeholder 4" descr="Chart&#10;&#10;Description automatically generated with medium confidence">
            <a:extLst>
              <a:ext uri="{FF2B5EF4-FFF2-40B4-BE49-F238E27FC236}">
                <a16:creationId xmlns:a16="http://schemas.microsoft.com/office/drawing/2014/main" id="{1BDF10D1-5605-89A5-4361-1E9861D649E5}"/>
              </a:ext>
            </a:extLst>
          </p:cNvPr>
          <p:cNvPicPr>
            <a:picLocks noChangeAspect="1"/>
          </p:cNvPicPr>
          <p:nvPr/>
        </p:nvPicPr>
        <p:blipFill>
          <a:blip r:embed="rId3"/>
          <a:stretch>
            <a:fillRect/>
          </a:stretch>
        </p:blipFill>
        <p:spPr>
          <a:xfrm>
            <a:off x="1660415" y="5008563"/>
            <a:ext cx="7988300" cy="1168400"/>
          </a:xfrm>
          <a:prstGeom prst="rect">
            <a:avLst/>
          </a:prstGeom>
        </p:spPr>
      </p:pic>
    </p:spTree>
    <p:extLst>
      <p:ext uri="{BB962C8B-B14F-4D97-AF65-F5344CB8AC3E}">
        <p14:creationId xmlns:p14="http://schemas.microsoft.com/office/powerpoint/2010/main" val="2210043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A5BD-4551-ACF9-955F-9E7F56833B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155075-6083-9446-FD9E-3E38629DCC63}"/>
              </a:ext>
            </a:extLst>
          </p:cNvPr>
          <p:cNvSpPr>
            <a:spLocks noGrp="1"/>
          </p:cNvSpPr>
          <p:nvPr>
            <p:ph idx="1"/>
          </p:nvPr>
        </p:nvSpPr>
        <p:spPr>
          <a:xfrm>
            <a:off x="838200" y="1825625"/>
            <a:ext cx="10515600" cy="4667250"/>
          </a:xfrm>
        </p:spPr>
        <p:txBody>
          <a:bodyPr>
            <a:normAutofit fontScale="92500" lnSpcReduction="10000"/>
          </a:bodyPr>
          <a:lstStyle/>
          <a:p>
            <a:r>
              <a:rPr lang="en-US" dirty="0"/>
              <a:t>Tradition data collection - in which data is carefully and thoughtfully collected.</a:t>
            </a:r>
          </a:p>
          <a:p>
            <a:r>
              <a:rPr lang="en-US" dirty="0"/>
              <a:t>As a data scientist</a:t>
            </a:r>
          </a:p>
          <a:p>
            <a:pPr lvl="1"/>
            <a:r>
              <a:rPr lang="en-US" dirty="0"/>
              <a:t>come across a wide variety of storage media and data formats </a:t>
            </a:r>
          </a:p>
          <a:p>
            <a:pPr lvl="1"/>
            <a:r>
              <a:rPr lang="en-US" dirty="0"/>
              <a:t>DataFrame API’s ability to interface with a very large number of data collection and storage systems </a:t>
            </a:r>
          </a:p>
          <a:p>
            <a:r>
              <a:rPr lang="en-US" dirty="0"/>
              <a:t>Recap:</a:t>
            </a:r>
          </a:p>
          <a:p>
            <a:pPr lvl="1"/>
            <a:r>
              <a:rPr lang="en-US" dirty="0"/>
              <a:t>Dask DataFrames we will create are made up of many small Pandas DataFrames that have been logically divided into partitions.</a:t>
            </a:r>
          </a:p>
          <a:p>
            <a:pPr lvl="1"/>
            <a:r>
              <a:rPr lang="en-US" dirty="0"/>
              <a:t>All operations performed on the Dask DataFrame result in the generation of a DAG (directed acyclic graph) of Delayed objects which can be distributed to many processes or physical machines. </a:t>
            </a:r>
          </a:p>
          <a:p>
            <a:pPr lvl="1"/>
            <a:r>
              <a:rPr lang="en-US" dirty="0"/>
              <a:t>Task scheduler controls the distribution and execution of the task graph. </a:t>
            </a:r>
          </a:p>
        </p:txBody>
      </p:sp>
    </p:spTree>
    <p:extLst>
      <p:ext uri="{BB962C8B-B14F-4D97-AF65-F5344CB8AC3E}">
        <p14:creationId xmlns:p14="http://schemas.microsoft.com/office/powerpoint/2010/main" val="2926921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3ABB-DEDA-8BBD-CCE4-3463231E30E2}"/>
              </a:ext>
            </a:extLst>
          </p:cNvPr>
          <p:cNvSpPr>
            <a:spLocks noGrp="1"/>
          </p:cNvSpPr>
          <p:nvPr>
            <p:ph type="title"/>
          </p:nvPr>
        </p:nvSpPr>
        <p:spPr/>
        <p:txBody>
          <a:bodyPr/>
          <a:lstStyle/>
          <a:p>
            <a:r>
              <a:rPr lang="en-US" dirty="0"/>
              <a:t>Delimited Text file</a:t>
            </a:r>
          </a:p>
        </p:txBody>
      </p:sp>
      <p:sp>
        <p:nvSpPr>
          <p:cNvPr id="7" name="Content Placeholder 6">
            <a:extLst>
              <a:ext uri="{FF2B5EF4-FFF2-40B4-BE49-F238E27FC236}">
                <a16:creationId xmlns:a16="http://schemas.microsoft.com/office/drawing/2014/main" id="{C7097C40-4D72-8DE0-6A92-0E4F83A13068}"/>
              </a:ext>
            </a:extLst>
          </p:cNvPr>
          <p:cNvSpPr>
            <a:spLocks noGrp="1"/>
          </p:cNvSpPr>
          <p:nvPr>
            <p:ph idx="1"/>
          </p:nvPr>
        </p:nvSpPr>
        <p:spPr/>
        <p:txBody>
          <a:bodyPr/>
          <a:lstStyle/>
          <a:p>
            <a:r>
              <a:rPr lang="en-US" dirty="0"/>
              <a:t>has two types of delimiters: row delimiters and column delimiters. </a:t>
            </a:r>
          </a:p>
          <a:p>
            <a:r>
              <a:rPr lang="en-US" dirty="0"/>
              <a:t>A row delimiter is a special character that indicates that you’ve reached the end of a row, and any additional data to the right of it should be considered part of the next row. The most common row delimiter is simply a newline character (\n) or a carriage return followed by a newline character (\r\n). </a:t>
            </a:r>
          </a:p>
          <a:p>
            <a:r>
              <a:rPr lang="en-US" dirty="0"/>
              <a:t>a column delimiter indicates the end of a column, and any data to the right of it should be treated as part of the next column. Of all the popular column delimiters out there, the comma (,) is the most frequently used. </a:t>
            </a:r>
          </a:p>
        </p:txBody>
      </p:sp>
    </p:spTree>
    <p:extLst>
      <p:ext uri="{BB962C8B-B14F-4D97-AF65-F5344CB8AC3E}">
        <p14:creationId xmlns:p14="http://schemas.microsoft.com/office/powerpoint/2010/main" val="956790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82F0-6FBD-0445-540A-4473FCDE5927}"/>
              </a:ext>
            </a:extLst>
          </p:cNvPr>
          <p:cNvSpPr>
            <a:spLocks noGrp="1"/>
          </p:cNvSpPr>
          <p:nvPr>
            <p:ph type="title"/>
          </p:nvPr>
        </p:nvSpPr>
        <p:spPr/>
        <p:txBody>
          <a:bodyPr/>
          <a:lstStyle/>
          <a:p>
            <a:r>
              <a:rPr lang="en-US" dirty="0"/>
              <a:t> </a:t>
            </a:r>
          </a:p>
        </p:txBody>
      </p:sp>
      <p:pic>
        <p:nvPicPr>
          <p:cNvPr id="5" name="Content Placeholder 4" descr="Diagram&#10;&#10;Description automatically generated">
            <a:extLst>
              <a:ext uri="{FF2B5EF4-FFF2-40B4-BE49-F238E27FC236}">
                <a16:creationId xmlns:a16="http://schemas.microsoft.com/office/drawing/2014/main" id="{B07B6AC4-BC70-62C9-3910-52D7A0570989}"/>
              </a:ext>
            </a:extLst>
          </p:cNvPr>
          <p:cNvPicPr>
            <a:picLocks noGrp="1" noChangeAspect="1"/>
          </p:cNvPicPr>
          <p:nvPr>
            <p:ph idx="1"/>
          </p:nvPr>
        </p:nvPicPr>
        <p:blipFill>
          <a:blip r:embed="rId3"/>
          <a:stretch>
            <a:fillRect/>
          </a:stretch>
        </p:blipFill>
        <p:spPr>
          <a:xfrm>
            <a:off x="1924050" y="2845594"/>
            <a:ext cx="8343900" cy="2311400"/>
          </a:xfrm>
        </p:spPr>
      </p:pic>
    </p:spTree>
    <p:extLst>
      <p:ext uri="{BB962C8B-B14F-4D97-AF65-F5344CB8AC3E}">
        <p14:creationId xmlns:p14="http://schemas.microsoft.com/office/powerpoint/2010/main" val="3879335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53F9-88D4-4E5C-EA05-EA37584CC1B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C7FCC319-043B-ECA9-FCB5-D311A4940D05}"/>
              </a:ext>
            </a:extLst>
          </p:cNvPr>
          <p:cNvSpPr>
            <a:spLocks noGrp="1"/>
          </p:cNvSpPr>
          <p:nvPr>
            <p:ph idx="1"/>
          </p:nvPr>
        </p:nvSpPr>
        <p:spPr/>
        <p:txBody>
          <a:bodyPr/>
          <a:lstStyle/>
          <a:p>
            <a:r>
              <a:rPr lang="en-US" dirty="0"/>
              <a:t>Go to dask4.ipynb</a:t>
            </a:r>
          </a:p>
          <a:p>
            <a:r>
              <a:rPr lang="en-US" dirty="0"/>
              <a:t>Look at the metadata of the data frame </a:t>
            </a:r>
          </a:p>
          <a:p>
            <a:pPr marL="0" indent="0">
              <a:buNone/>
            </a:pP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EB82A91A-DAFF-18B8-32C7-92445ACCC06F}"/>
              </a:ext>
            </a:extLst>
          </p:cNvPr>
          <p:cNvPicPr>
            <a:picLocks noChangeAspect="1"/>
          </p:cNvPicPr>
          <p:nvPr/>
        </p:nvPicPr>
        <p:blipFill>
          <a:blip r:embed="rId3"/>
          <a:stretch>
            <a:fillRect/>
          </a:stretch>
        </p:blipFill>
        <p:spPr>
          <a:xfrm>
            <a:off x="1419726" y="3132553"/>
            <a:ext cx="9934074" cy="1737481"/>
          </a:xfrm>
          <a:prstGeom prst="rect">
            <a:avLst/>
          </a:prstGeom>
        </p:spPr>
      </p:pic>
    </p:spTree>
    <p:extLst>
      <p:ext uri="{BB962C8B-B14F-4D97-AF65-F5344CB8AC3E}">
        <p14:creationId xmlns:p14="http://schemas.microsoft.com/office/powerpoint/2010/main" val="331349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9FFF-45A9-193F-C4F0-1D3FEF7296EE}"/>
              </a:ext>
            </a:extLst>
          </p:cNvPr>
          <p:cNvSpPr>
            <a:spLocks noGrp="1"/>
          </p:cNvSpPr>
          <p:nvPr>
            <p:ph type="title"/>
          </p:nvPr>
        </p:nvSpPr>
        <p:spPr/>
        <p:txBody>
          <a:bodyPr/>
          <a:lstStyle/>
          <a:p>
            <a:r>
              <a:rPr lang="en-US" dirty="0"/>
              <a:t>Dask components</a:t>
            </a:r>
          </a:p>
        </p:txBody>
      </p:sp>
      <p:pic>
        <p:nvPicPr>
          <p:cNvPr id="5" name="Content Placeholder 4">
            <a:extLst>
              <a:ext uri="{FF2B5EF4-FFF2-40B4-BE49-F238E27FC236}">
                <a16:creationId xmlns:a16="http://schemas.microsoft.com/office/drawing/2014/main" id="{E6025577-8E73-53AD-3078-2897ACD4C169}"/>
              </a:ext>
            </a:extLst>
          </p:cNvPr>
          <p:cNvPicPr>
            <a:picLocks noGrp="1" noChangeAspect="1"/>
          </p:cNvPicPr>
          <p:nvPr>
            <p:ph idx="1"/>
          </p:nvPr>
        </p:nvPicPr>
        <p:blipFill>
          <a:blip r:embed="rId3"/>
          <a:stretch>
            <a:fillRect/>
          </a:stretch>
        </p:blipFill>
        <p:spPr>
          <a:xfrm>
            <a:off x="1676400" y="1937544"/>
            <a:ext cx="8839200" cy="4127500"/>
          </a:xfrm>
        </p:spPr>
      </p:pic>
    </p:spTree>
    <p:extLst>
      <p:ext uri="{BB962C8B-B14F-4D97-AF65-F5344CB8AC3E}">
        <p14:creationId xmlns:p14="http://schemas.microsoft.com/office/powerpoint/2010/main" val="2505433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4915-90C1-B5F5-46FD-1240A167465B}"/>
              </a:ext>
            </a:extLst>
          </p:cNvPr>
          <p:cNvSpPr>
            <a:spLocks noGrp="1"/>
          </p:cNvSpPr>
          <p:nvPr>
            <p:ph type="title"/>
          </p:nvPr>
        </p:nvSpPr>
        <p:spPr/>
        <p:txBody>
          <a:bodyPr/>
          <a:lstStyle/>
          <a:p>
            <a:r>
              <a:rPr lang="en-US" dirty="0"/>
              <a:t>Common columns</a:t>
            </a:r>
          </a:p>
        </p:txBody>
      </p:sp>
      <p:sp>
        <p:nvSpPr>
          <p:cNvPr id="3" name="Content Placeholder 2">
            <a:extLst>
              <a:ext uri="{FF2B5EF4-FFF2-40B4-BE49-F238E27FC236}">
                <a16:creationId xmlns:a16="http://schemas.microsoft.com/office/drawing/2014/main" id="{6D3852E2-F531-C53F-4F64-0E5CA6E7BECC}"/>
              </a:ext>
            </a:extLst>
          </p:cNvPr>
          <p:cNvSpPr>
            <a:spLocks noGrp="1"/>
          </p:cNvSpPr>
          <p:nvPr>
            <p:ph idx="1"/>
          </p:nvPr>
        </p:nvSpPr>
        <p:spPr/>
        <p:txBody>
          <a:bodyPr/>
          <a:lstStyle/>
          <a:p>
            <a:r>
              <a:rPr lang="en-US" dirty="0"/>
              <a:t>intersection method of set objects that returns a set containing the items that exist in both of the sets it’s comparing. </a:t>
            </a:r>
          </a:p>
          <a:p>
            <a:r>
              <a:rPr lang="en-US" dirty="0"/>
              <a:t>Wrapping this in a reduce function, we’re able to walk through each </a:t>
            </a:r>
            <a:r>
              <a:rPr lang="en-US" dirty="0" err="1"/>
              <a:t>DataFrame’s</a:t>
            </a:r>
            <a:r>
              <a:rPr lang="en-US" dirty="0"/>
              <a:t> metadata, pull out the columns that are </a:t>
            </a:r>
          </a:p>
          <a:p>
            <a:r>
              <a:rPr lang="en-US" dirty="0"/>
              <a:t>common to 2  DataFrames, and discard any columns that aren’t found in all four DataFrames. </a:t>
            </a:r>
          </a:p>
          <a:p>
            <a:r>
              <a:rPr lang="en-US" dirty="0"/>
              <a:t>What we’re left with is the following abbreviated list of columns</a:t>
            </a:r>
          </a:p>
          <a:p>
            <a:r>
              <a:rPr lang="en-US" dirty="0"/>
              <a:t>Homework: look at common columns among all 4 data frames</a:t>
            </a:r>
          </a:p>
          <a:p>
            <a:pPr marL="0" indent="0">
              <a:buNone/>
            </a:pPr>
            <a:endParaRPr lang="en-US" dirty="0"/>
          </a:p>
        </p:txBody>
      </p:sp>
    </p:spTree>
    <p:extLst>
      <p:ext uri="{BB962C8B-B14F-4D97-AF65-F5344CB8AC3E}">
        <p14:creationId xmlns:p14="http://schemas.microsoft.com/office/powerpoint/2010/main" val="1053379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AD14-1DEE-808A-3C30-982D3C98A809}"/>
              </a:ext>
            </a:extLst>
          </p:cNvPr>
          <p:cNvSpPr>
            <a:spLocks noGrp="1"/>
          </p:cNvSpPr>
          <p:nvPr>
            <p:ph type="title"/>
          </p:nvPr>
        </p:nvSpPr>
        <p:spPr/>
        <p:txBody>
          <a:bodyPr/>
          <a:lstStyle/>
          <a:p>
            <a:r>
              <a:rPr lang="en-US" dirty="0"/>
              <a:t>Dask cannot infer data types</a:t>
            </a:r>
          </a:p>
        </p:txBody>
      </p:sp>
      <p:sp>
        <p:nvSpPr>
          <p:cNvPr id="3" name="Content Placeholder 2">
            <a:extLst>
              <a:ext uri="{FF2B5EF4-FFF2-40B4-BE49-F238E27FC236}">
                <a16:creationId xmlns:a16="http://schemas.microsoft.com/office/drawing/2014/main" id="{16DB07CE-E6E7-6A14-67C0-9E44848AF78A}"/>
              </a:ext>
            </a:extLst>
          </p:cNvPr>
          <p:cNvSpPr>
            <a:spLocks noGrp="1"/>
          </p:cNvSpPr>
          <p:nvPr>
            <p:ph idx="1"/>
          </p:nvPr>
        </p:nvSpPr>
        <p:spPr/>
        <p:txBody>
          <a:bodyPr>
            <a:normAutofit/>
          </a:bodyPr>
          <a:lstStyle/>
          <a:p>
            <a:r>
              <a:rPr lang="en-US" dirty="0"/>
              <a:t>unregistered_vehicle column failed to be read correctly because their datatypes were not what Dask expected. </a:t>
            </a:r>
          </a:p>
          <a:p>
            <a:r>
              <a:rPr lang="en-US" dirty="0"/>
              <a:t>Dask uses random sampling to infer datatypes to avoid scanning the entire (potentially massive) DataFrame. </a:t>
            </a:r>
          </a:p>
          <a:p>
            <a:r>
              <a:rPr lang="en-US" dirty="0"/>
              <a:t>this usually works well, it can break down when a large number of values are missing in a column or the vast majority of data can be classified as one datatype (such as an integer), </a:t>
            </a:r>
          </a:p>
          <a:p>
            <a:r>
              <a:rPr lang="en-US" dirty="0"/>
              <a:t>Dask will throw an exception once it begins to work on a computation. </a:t>
            </a:r>
          </a:p>
          <a:p>
            <a:endParaRPr lang="en-US" dirty="0"/>
          </a:p>
        </p:txBody>
      </p:sp>
    </p:spTree>
    <p:extLst>
      <p:ext uri="{BB962C8B-B14F-4D97-AF65-F5344CB8AC3E}">
        <p14:creationId xmlns:p14="http://schemas.microsoft.com/office/powerpoint/2010/main" val="1006757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449A-4696-7611-462D-1FB4E1A2AF58}"/>
              </a:ext>
            </a:extLst>
          </p:cNvPr>
          <p:cNvSpPr>
            <a:spLocks noGrp="1"/>
          </p:cNvSpPr>
          <p:nvPr>
            <p:ph type="title"/>
          </p:nvPr>
        </p:nvSpPr>
        <p:spPr/>
        <p:txBody>
          <a:bodyPr/>
          <a:lstStyle/>
          <a:p>
            <a:r>
              <a:rPr lang="en-US" dirty="0"/>
              <a:t>Using Dask datatypes</a:t>
            </a:r>
          </a:p>
        </p:txBody>
      </p:sp>
      <p:sp>
        <p:nvSpPr>
          <p:cNvPr id="3" name="Content Placeholder 2">
            <a:extLst>
              <a:ext uri="{FF2B5EF4-FFF2-40B4-BE49-F238E27FC236}">
                <a16:creationId xmlns:a16="http://schemas.microsoft.com/office/drawing/2014/main" id="{C4E3C968-6A00-6C65-33FB-1A01D6144793}"/>
              </a:ext>
            </a:extLst>
          </p:cNvPr>
          <p:cNvSpPr>
            <a:spLocks noGrp="1"/>
          </p:cNvSpPr>
          <p:nvPr>
            <p:ph idx="1"/>
          </p:nvPr>
        </p:nvSpPr>
        <p:spPr/>
        <p:txBody>
          <a:bodyPr/>
          <a:lstStyle/>
          <a:p>
            <a:r>
              <a:rPr lang="en-US" dirty="0"/>
              <a:t>column datatypes play an important role in Dask DataFrames.</a:t>
            </a:r>
          </a:p>
          <a:p>
            <a:pPr lvl="1"/>
            <a:r>
              <a:rPr lang="en-US" dirty="0"/>
              <a:t>control what kind of operations can be performed on a column, how overloaded operators (+, -, and so on) behave</a:t>
            </a:r>
          </a:p>
          <a:p>
            <a:pPr lvl="1"/>
            <a:r>
              <a:rPr lang="en-US" dirty="0"/>
              <a:t>how memory is allocated to store and access the column’s values</a:t>
            </a:r>
          </a:p>
          <a:p>
            <a:r>
              <a:rPr lang="en-US" dirty="0"/>
              <a:t>Dask DataFrames use explicit typing rather than duck typing. </a:t>
            </a:r>
          </a:p>
          <a:p>
            <a:pPr lvl="1"/>
            <a:r>
              <a:rPr lang="en-US" dirty="0"/>
              <a:t>all values contained in a column must conform to the same datatype</a:t>
            </a:r>
          </a:p>
          <a:p>
            <a:pPr lvl="1"/>
            <a:r>
              <a:rPr lang="en-US" dirty="0"/>
              <a:t>Dask will throw errors if values in a column are found that violate the column’s datatype.</a:t>
            </a:r>
          </a:p>
        </p:txBody>
      </p:sp>
    </p:spTree>
    <p:extLst>
      <p:ext uri="{BB962C8B-B14F-4D97-AF65-F5344CB8AC3E}">
        <p14:creationId xmlns:p14="http://schemas.microsoft.com/office/powerpoint/2010/main" val="2581788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0DF4F-6750-618C-AC6B-898D4DC2287E}"/>
              </a:ext>
            </a:extLst>
          </p:cNvPr>
          <p:cNvSpPr>
            <a:spLocks noGrp="1"/>
          </p:cNvSpPr>
          <p:nvPr>
            <p:ph type="title"/>
          </p:nvPr>
        </p:nvSpPr>
        <p:spPr/>
        <p:txBody>
          <a:bodyPr/>
          <a:lstStyle/>
          <a:p>
            <a:r>
              <a:rPr lang="en-US" dirty="0"/>
              <a:t>Reading data from SQL Database</a:t>
            </a:r>
          </a:p>
        </p:txBody>
      </p:sp>
      <p:sp>
        <p:nvSpPr>
          <p:cNvPr id="3" name="Content Placeholder 2">
            <a:extLst>
              <a:ext uri="{FF2B5EF4-FFF2-40B4-BE49-F238E27FC236}">
                <a16:creationId xmlns:a16="http://schemas.microsoft.com/office/drawing/2014/main" id="{9C079AD6-CEB0-FA95-5916-5ED234E8FB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53354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3BF4-0424-E4D8-67CE-14686AD4FBB5}"/>
              </a:ext>
            </a:extLst>
          </p:cNvPr>
          <p:cNvSpPr>
            <a:spLocks noGrp="1"/>
          </p:cNvSpPr>
          <p:nvPr>
            <p:ph type="title"/>
          </p:nvPr>
        </p:nvSpPr>
        <p:spPr/>
        <p:txBody>
          <a:bodyPr/>
          <a:lstStyle/>
          <a:p>
            <a:r>
              <a:rPr lang="en-US" dirty="0"/>
              <a:t>Reading data from HDFS and S3</a:t>
            </a:r>
          </a:p>
        </p:txBody>
      </p:sp>
      <p:pic>
        <p:nvPicPr>
          <p:cNvPr id="5" name="Content Placeholder 4" descr="Diagram&#10;&#10;Description automatically generated">
            <a:extLst>
              <a:ext uri="{FF2B5EF4-FFF2-40B4-BE49-F238E27FC236}">
                <a16:creationId xmlns:a16="http://schemas.microsoft.com/office/drawing/2014/main" id="{ACC7C897-433F-006B-BDF4-584485F83FCF}"/>
              </a:ext>
            </a:extLst>
          </p:cNvPr>
          <p:cNvPicPr>
            <a:picLocks noGrp="1" noChangeAspect="1"/>
          </p:cNvPicPr>
          <p:nvPr>
            <p:ph idx="1"/>
          </p:nvPr>
        </p:nvPicPr>
        <p:blipFill>
          <a:blip r:embed="rId3"/>
          <a:stretch>
            <a:fillRect/>
          </a:stretch>
        </p:blipFill>
        <p:spPr>
          <a:xfrm>
            <a:off x="1704084" y="1690688"/>
            <a:ext cx="7885473" cy="4351338"/>
          </a:xfrm>
        </p:spPr>
      </p:pic>
      <p:sp>
        <p:nvSpPr>
          <p:cNvPr id="6" name="TextBox 5">
            <a:extLst>
              <a:ext uri="{FF2B5EF4-FFF2-40B4-BE49-F238E27FC236}">
                <a16:creationId xmlns:a16="http://schemas.microsoft.com/office/drawing/2014/main" id="{8C81EE68-D71D-CCEB-8413-EF3C2B675395}"/>
              </a:ext>
            </a:extLst>
          </p:cNvPr>
          <p:cNvSpPr txBox="1"/>
          <p:nvPr/>
        </p:nvSpPr>
        <p:spPr>
          <a:xfrm>
            <a:off x="2165683" y="6308209"/>
            <a:ext cx="7668128" cy="369332"/>
          </a:xfrm>
          <a:prstGeom prst="rect">
            <a:avLst/>
          </a:prstGeom>
          <a:noFill/>
        </p:spPr>
        <p:txBody>
          <a:bodyPr wrap="square" rtlCol="0">
            <a:spAutoFit/>
          </a:bodyPr>
          <a:lstStyle/>
          <a:p>
            <a:r>
              <a:rPr lang="en-US" dirty="0"/>
              <a:t>1. Running a distributed computation without a distributed filesystem</a:t>
            </a:r>
          </a:p>
        </p:txBody>
      </p:sp>
    </p:spTree>
    <p:extLst>
      <p:ext uri="{BB962C8B-B14F-4D97-AF65-F5344CB8AC3E}">
        <p14:creationId xmlns:p14="http://schemas.microsoft.com/office/powerpoint/2010/main" val="117996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EF08-BFA1-BDE4-3972-D263943F7E69}"/>
              </a:ext>
            </a:extLst>
          </p:cNvPr>
          <p:cNvSpPr>
            <a:spLocks noGrp="1"/>
          </p:cNvSpPr>
          <p:nvPr>
            <p:ph type="title"/>
          </p:nvPr>
        </p:nvSpPr>
        <p:spPr/>
        <p:txBody>
          <a:bodyPr/>
          <a:lstStyle/>
          <a:p>
            <a:endParaRPr lang="en-US" dirty="0"/>
          </a:p>
        </p:txBody>
      </p:sp>
      <p:pic>
        <p:nvPicPr>
          <p:cNvPr id="5" name="Content Placeholder 4" descr="Diagram&#10;&#10;Description automatically generated">
            <a:extLst>
              <a:ext uri="{FF2B5EF4-FFF2-40B4-BE49-F238E27FC236}">
                <a16:creationId xmlns:a16="http://schemas.microsoft.com/office/drawing/2014/main" id="{26486271-18F2-B103-1179-86D836BEA87E}"/>
              </a:ext>
            </a:extLst>
          </p:cNvPr>
          <p:cNvPicPr>
            <a:picLocks noGrp="1" noChangeAspect="1"/>
          </p:cNvPicPr>
          <p:nvPr>
            <p:ph idx="1"/>
          </p:nvPr>
        </p:nvPicPr>
        <p:blipFill>
          <a:blip r:embed="rId2"/>
          <a:stretch>
            <a:fillRect/>
          </a:stretch>
        </p:blipFill>
        <p:spPr>
          <a:xfrm>
            <a:off x="2603198" y="1825625"/>
            <a:ext cx="6985603" cy="4351338"/>
          </a:xfrm>
        </p:spPr>
      </p:pic>
      <p:sp>
        <p:nvSpPr>
          <p:cNvPr id="6" name="TextBox 5">
            <a:extLst>
              <a:ext uri="{FF2B5EF4-FFF2-40B4-BE49-F238E27FC236}">
                <a16:creationId xmlns:a16="http://schemas.microsoft.com/office/drawing/2014/main" id="{8C3979D6-98CD-8002-0334-9B5834A7EAB0}"/>
              </a:ext>
            </a:extLst>
          </p:cNvPr>
          <p:cNvSpPr txBox="1"/>
          <p:nvPr/>
        </p:nvSpPr>
        <p:spPr>
          <a:xfrm>
            <a:off x="2165683" y="6308209"/>
            <a:ext cx="7668128" cy="369332"/>
          </a:xfrm>
          <a:prstGeom prst="rect">
            <a:avLst/>
          </a:prstGeom>
          <a:noFill/>
        </p:spPr>
        <p:txBody>
          <a:bodyPr wrap="square" rtlCol="0">
            <a:spAutoFit/>
          </a:bodyPr>
          <a:lstStyle/>
          <a:p>
            <a:r>
              <a:rPr lang="en-US" dirty="0"/>
              <a:t>2. Running a distributed computation on a distributed filesystem</a:t>
            </a:r>
          </a:p>
        </p:txBody>
      </p:sp>
    </p:spTree>
    <p:extLst>
      <p:ext uri="{BB962C8B-B14F-4D97-AF65-F5344CB8AC3E}">
        <p14:creationId xmlns:p14="http://schemas.microsoft.com/office/powerpoint/2010/main" val="3057749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3B007-8DE7-2FBC-B0A3-DA3978296098}"/>
              </a:ext>
            </a:extLst>
          </p:cNvPr>
          <p:cNvSpPr>
            <a:spLocks noGrp="1"/>
          </p:cNvSpPr>
          <p:nvPr>
            <p:ph type="title"/>
          </p:nvPr>
        </p:nvSpPr>
        <p:spPr/>
        <p:txBody>
          <a:bodyPr/>
          <a:lstStyle/>
          <a:p>
            <a:r>
              <a:rPr lang="en-US" dirty="0"/>
              <a:t> </a:t>
            </a:r>
          </a:p>
        </p:txBody>
      </p:sp>
      <p:pic>
        <p:nvPicPr>
          <p:cNvPr id="5" name="Content Placeholder 4" descr="Diagram&#10;&#10;Description automatically generated">
            <a:extLst>
              <a:ext uri="{FF2B5EF4-FFF2-40B4-BE49-F238E27FC236}">
                <a16:creationId xmlns:a16="http://schemas.microsoft.com/office/drawing/2014/main" id="{BFB31864-2349-32BD-3B32-61C9AC534776}"/>
              </a:ext>
            </a:extLst>
          </p:cNvPr>
          <p:cNvPicPr>
            <a:picLocks noGrp="1" noChangeAspect="1"/>
          </p:cNvPicPr>
          <p:nvPr>
            <p:ph idx="1"/>
          </p:nvPr>
        </p:nvPicPr>
        <p:blipFill>
          <a:blip r:embed="rId2"/>
          <a:stretch>
            <a:fillRect/>
          </a:stretch>
        </p:blipFill>
        <p:spPr>
          <a:xfrm>
            <a:off x="2394600" y="818148"/>
            <a:ext cx="5947731" cy="4829426"/>
          </a:xfrm>
        </p:spPr>
      </p:pic>
      <p:sp>
        <p:nvSpPr>
          <p:cNvPr id="6" name="TextBox 5">
            <a:extLst>
              <a:ext uri="{FF2B5EF4-FFF2-40B4-BE49-F238E27FC236}">
                <a16:creationId xmlns:a16="http://schemas.microsoft.com/office/drawing/2014/main" id="{F528F652-C6DA-3C7D-03E9-BAC2B778D5E1}"/>
              </a:ext>
            </a:extLst>
          </p:cNvPr>
          <p:cNvSpPr txBox="1"/>
          <p:nvPr/>
        </p:nvSpPr>
        <p:spPr>
          <a:xfrm>
            <a:off x="2165683" y="6308209"/>
            <a:ext cx="7668128" cy="369332"/>
          </a:xfrm>
          <a:prstGeom prst="rect">
            <a:avLst/>
          </a:prstGeom>
          <a:noFill/>
        </p:spPr>
        <p:txBody>
          <a:bodyPr wrap="square" rtlCol="0">
            <a:spAutoFit/>
          </a:bodyPr>
          <a:lstStyle/>
          <a:p>
            <a:r>
              <a:rPr lang="en-US" dirty="0"/>
              <a:t>3. Shipping computation to the data</a:t>
            </a:r>
          </a:p>
        </p:txBody>
      </p:sp>
    </p:spTree>
    <p:extLst>
      <p:ext uri="{BB962C8B-B14F-4D97-AF65-F5344CB8AC3E}">
        <p14:creationId xmlns:p14="http://schemas.microsoft.com/office/powerpoint/2010/main" val="2911474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C0ED-B926-38DA-331F-681BC9C59E34}"/>
              </a:ext>
            </a:extLst>
          </p:cNvPr>
          <p:cNvSpPr>
            <a:spLocks noGrp="1"/>
          </p:cNvSpPr>
          <p:nvPr>
            <p:ph type="title"/>
          </p:nvPr>
        </p:nvSpPr>
        <p:spPr/>
        <p:txBody>
          <a:bodyPr/>
          <a:lstStyle/>
          <a:p>
            <a:endParaRPr lang="en-US" dirty="0"/>
          </a:p>
        </p:txBody>
      </p:sp>
      <p:pic>
        <p:nvPicPr>
          <p:cNvPr id="4" name="Content Placeholder 3" descr="Graphical user interface, text, application&#10;&#10;Description automatically generated">
            <a:extLst>
              <a:ext uri="{FF2B5EF4-FFF2-40B4-BE49-F238E27FC236}">
                <a16:creationId xmlns:a16="http://schemas.microsoft.com/office/drawing/2014/main" id="{6074533C-1A18-0704-1064-10C3D4A0EA21}"/>
              </a:ext>
            </a:extLst>
          </p:cNvPr>
          <p:cNvPicPr>
            <a:picLocks noGrp="1" noChangeAspect="1"/>
          </p:cNvPicPr>
          <p:nvPr>
            <p:ph idx="1"/>
          </p:nvPr>
        </p:nvPicPr>
        <p:blipFill>
          <a:blip r:embed="rId2"/>
          <a:stretch>
            <a:fillRect/>
          </a:stretch>
        </p:blipFill>
        <p:spPr>
          <a:xfrm>
            <a:off x="1780088" y="2777067"/>
            <a:ext cx="9273145" cy="1624277"/>
          </a:xfrm>
          <a:prstGeom prst="rect">
            <a:avLst/>
          </a:prstGeom>
        </p:spPr>
      </p:pic>
    </p:spTree>
    <p:extLst>
      <p:ext uri="{BB962C8B-B14F-4D97-AF65-F5344CB8AC3E}">
        <p14:creationId xmlns:p14="http://schemas.microsoft.com/office/powerpoint/2010/main" val="3594433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1CE5-E561-95D6-6760-6EA95E5DD0A5}"/>
              </a:ext>
            </a:extLst>
          </p:cNvPr>
          <p:cNvSpPr>
            <a:spLocks noGrp="1"/>
          </p:cNvSpPr>
          <p:nvPr>
            <p:ph type="title"/>
          </p:nvPr>
        </p:nvSpPr>
        <p:spPr/>
        <p:txBody>
          <a:bodyPr/>
          <a:lstStyle/>
          <a:p>
            <a:r>
              <a:rPr lang="en-US" dirty="0"/>
              <a:t>Connect client to remote cluster</a:t>
            </a:r>
          </a:p>
        </p:txBody>
      </p:sp>
      <p:pic>
        <p:nvPicPr>
          <p:cNvPr id="5" name="Content Placeholder 4">
            <a:extLst>
              <a:ext uri="{FF2B5EF4-FFF2-40B4-BE49-F238E27FC236}">
                <a16:creationId xmlns:a16="http://schemas.microsoft.com/office/drawing/2014/main" id="{6B18834F-3DFE-06BA-4F26-10A343F9EFE9}"/>
              </a:ext>
            </a:extLst>
          </p:cNvPr>
          <p:cNvPicPr>
            <a:picLocks noGrp="1" noChangeAspect="1"/>
          </p:cNvPicPr>
          <p:nvPr>
            <p:ph idx="1"/>
          </p:nvPr>
        </p:nvPicPr>
        <p:blipFill>
          <a:blip r:embed="rId2"/>
          <a:stretch>
            <a:fillRect/>
          </a:stretch>
        </p:blipFill>
        <p:spPr>
          <a:xfrm>
            <a:off x="912654" y="2878269"/>
            <a:ext cx="10366692" cy="1101461"/>
          </a:xfrm>
        </p:spPr>
      </p:pic>
    </p:spTree>
    <p:extLst>
      <p:ext uri="{BB962C8B-B14F-4D97-AF65-F5344CB8AC3E}">
        <p14:creationId xmlns:p14="http://schemas.microsoft.com/office/powerpoint/2010/main" val="2958440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EC3E-EDAC-1846-0B3D-AD67C08ADC89}"/>
              </a:ext>
            </a:extLst>
          </p:cNvPr>
          <p:cNvSpPr>
            <a:spLocks noGrp="1"/>
          </p:cNvSpPr>
          <p:nvPr>
            <p:ph type="title"/>
          </p:nvPr>
        </p:nvSpPr>
        <p:spPr/>
        <p:txBody>
          <a:bodyPr/>
          <a:lstStyle/>
          <a:p>
            <a:r>
              <a:rPr lang="en-US" dirty="0"/>
              <a:t>Convert data to parquet from S3</a:t>
            </a:r>
          </a:p>
        </p:txBody>
      </p:sp>
      <p:sp>
        <p:nvSpPr>
          <p:cNvPr id="3" name="Content Placeholder 2">
            <a:extLst>
              <a:ext uri="{FF2B5EF4-FFF2-40B4-BE49-F238E27FC236}">
                <a16:creationId xmlns:a16="http://schemas.microsoft.com/office/drawing/2014/main" id="{294C7A3B-064D-88B6-7729-F66AFD6D3464}"/>
              </a:ext>
            </a:extLst>
          </p:cNvPr>
          <p:cNvSpPr>
            <a:spLocks noGrp="1"/>
          </p:cNvSpPr>
          <p:nvPr>
            <p:ph idx="1"/>
          </p:nvPr>
        </p:nvSpPr>
        <p:spPr/>
        <p:txBody>
          <a:bodyPr/>
          <a:lstStyle/>
          <a:p>
            <a:r>
              <a:rPr lang="en-US" dirty="0" err="1"/>
              <a:t>ddf.to_parquet</a:t>
            </a:r>
            <a:r>
              <a:rPr lang="en-US" dirty="0"/>
              <a:t>("s3://coiled-datasets/timeseries/20-years/parquet", engine=”</a:t>
            </a:r>
            <a:r>
              <a:rPr lang="en-US" dirty="0" err="1"/>
              <a:t>pyarrow</a:t>
            </a:r>
            <a:r>
              <a:rPr lang="en-US" dirty="0"/>
              <a:t>”)</a:t>
            </a:r>
          </a:p>
        </p:txBody>
      </p:sp>
    </p:spTree>
    <p:extLst>
      <p:ext uri="{BB962C8B-B14F-4D97-AF65-F5344CB8AC3E}">
        <p14:creationId xmlns:p14="http://schemas.microsoft.com/office/powerpoint/2010/main" val="4170742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153D-52F8-264F-85CA-00846E0FF984}"/>
              </a:ext>
            </a:extLst>
          </p:cNvPr>
          <p:cNvSpPr>
            <a:spLocks noGrp="1"/>
          </p:cNvSpPr>
          <p:nvPr>
            <p:ph type="title"/>
          </p:nvPr>
        </p:nvSpPr>
        <p:spPr/>
        <p:txBody>
          <a:bodyPr/>
          <a:lstStyle/>
          <a:p>
            <a:r>
              <a:rPr lang="en-US" dirty="0"/>
              <a:t>Dask advantages</a:t>
            </a:r>
          </a:p>
        </p:txBody>
      </p:sp>
      <p:sp>
        <p:nvSpPr>
          <p:cNvPr id="3" name="Content Placeholder 2">
            <a:extLst>
              <a:ext uri="{FF2B5EF4-FFF2-40B4-BE49-F238E27FC236}">
                <a16:creationId xmlns:a16="http://schemas.microsoft.com/office/drawing/2014/main" id="{32CD5F55-7712-91CB-9F98-C6B7950345CE}"/>
              </a:ext>
            </a:extLst>
          </p:cNvPr>
          <p:cNvSpPr>
            <a:spLocks noGrp="1"/>
          </p:cNvSpPr>
          <p:nvPr>
            <p:ph idx="1"/>
          </p:nvPr>
        </p:nvSpPr>
        <p:spPr/>
        <p:txBody>
          <a:bodyPr/>
          <a:lstStyle/>
          <a:p>
            <a:pPr fontAlgn="base"/>
            <a:r>
              <a:rPr lang="en-US" dirty="0"/>
              <a:t>Dask is fully implemented in Python and natively scales NumPy, Pandas, and scikit-learn.</a:t>
            </a:r>
          </a:p>
          <a:p>
            <a:pPr fontAlgn="base"/>
            <a:r>
              <a:rPr lang="en-US" dirty="0"/>
              <a:t>Dask can be used effectively to work with both medium datasets on a single machine and large datasets on a cluster.</a:t>
            </a:r>
          </a:p>
          <a:p>
            <a:pPr fontAlgn="base"/>
            <a:r>
              <a:rPr lang="en-US" dirty="0"/>
              <a:t>Dask can be used as a general framework for parallelizing most Python objects.</a:t>
            </a:r>
          </a:p>
          <a:p>
            <a:pPr fontAlgn="base"/>
            <a:r>
              <a:rPr lang="en-US" dirty="0"/>
              <a:t>Dask has a very low configuration and maintenance overhead.</a:t>
            </a:r>
          </a:p>
          <a:p>
            <a:pPr marL="0" indent="0">
              <a:buNone/>
            </a:pPr>
            <a:endParaRPr lang="en-US" dirty="0"/>
          </a:p>
        </p:txBody>
      </p:sp>
    </p:spTree>
    <p:extLst>
      <p:ext uri="{BB962C8B-B14F-4D97-AF65-F5344CB8AC3E}">
        <p14:creationId xmlns:p14="http://schemas.microsoft.com/office/powerpoint/2010/main" val="870666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22E1-6BD5-3479-9C2A-2611C293F937}"/>
              </a:ext>
            </a:extLst>
          </p:cNvPr>
          <p:cNvSpPr>
            <a:spLocks noGrp="1"/>
          </p:cNvSpPr>
          <p:nvPr>
            <p:ph type="title"/>
          </p:nvPr>
        </p:nvSpPr>
        <p:spPr/>
        <p:txBody>
          <a:bodyPr/>
          <a:lstStyle/>
          <a:p>
            <a:r>
              <a:rPr lang="en-US" dirty="0"/>
              <a:t>Notebook</a:t>
            </a:r>
          </a:p>
        </p:txBody>
      </p:sp>
      <p:sp>
        <p:nvSpPr>
          <p:cNvPr id="7" name="Content Placeholder 6">
            <a:extLst>
              <a:ext uri="{FF2B5EF4-FFF2-40B4-BE49-F238E27FC236}">
                <a16:creationId xmlns:a16="http://schemas.microsoft.com/office/drawing/2014/main" id="{85A3AB6C-7A84-1DF3-461E-D9F328BCA30D}"/>
              </a:ext>
            </a:extLst>
          </p:cNvPr>
          <p:cNvSpPr>
            <a:spLocks noGrp="1"/>
          </p:cNvSpPr>
          <p:nvPr>
            <p:ph idx="1"/>
          </p:nvPr>
        </p:nvSpPr>
        <p:spPr/>
        <p:txBody>
          <a:bodyPr/>
          <a:lstStyle/>
          <a:p>
            <a:r>
              <a:rPr lang="en-US" dirty="0"/>
              <a:t>Code notebook:  </a:t>
            </a:r>
            <a:r>
              <a:rPr lang="en-US" u="sng" dirty="0">
                <a:hlinkClick r:id="rId3"/>
              </a:rPr>
              <a:t>www.manning.com/books/data-science-with-python-and-dask</a:t>
            </a:r>
            <a:r>
              <a:rPr lang="en-US" dirty="0"/>
              <a:t> and also at </a:t>
            </a:r>
            <a:r>
              <a:rPr lang="en-US" u="sng" dirty="0">
                <a:hlinkClick r:id="rId4"/>
              </a:rPr>
              <a:t>http://bit.ly/daskbook</a:t>
            </a:r>
            <a:r>
              <a:rPr lang="en-US" dirty="0"/>
              <a:t>. </a:t>
            </a:r>
          </a:p>
          <a:p>
            <a:r>
              <a:rPr lang="en-US" dirty="0"/>
              <a:t>Use Jupyter notebook</a:t>
            </a:r>
          </a:p>
          <a:p>
            <a:pPr marL="0" indent="0">
              <a:buNone/>
            </a:pPr>
            <a:endParaRPr lang="en-US" dirty="0"/>
          </a:p>
        </p:txBody>
      </p:sp>
    </p:spTree>
    <p:extLst>
      <p:ext uri="{BB962C8B-B14F-4D97-AF65-F5344CB8AC3E}">
        <p14:creationId xmlns:p14="http://schemas.microsoft.com/office/powerpoint/2010/main" val="670604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1E5D-4419-DADC-9C7F-DD00105C9184}"/>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020BCF90-E610-DF70-3553-7582EF471A54}"/>
              </a:ext>
            </a:extLst>
          </p:cNvPr>
          <p:cNvSpPr>
            <a:spLocks noGrp="1"/>
          </p:cNvSpPr>
          <p:nvPr>
            <p:ph idx="1"/>
          </p:nvPr>
        </p:nvSpPr>
        <p:spPr/>
        <p:txBody>
          <a:bodyPr/>
          <a:lstStyle/>
          <a:p>
            <a:r>
              <a:rPr lang="en-US" dirty="0">
                <a:hlinkClick r:id="rId3"/>
              </a:rPr>
              <a:t>Dask.org</a:t>
            </a:r>
            <a:endParaRPr lang="en-US" dirty="0"/>
          </a:p>
          <a:p>
            <a:r>
              <a:rPr lang="en-US" dirty="0">
                <a:hlinkClick r:id="rId4"/>
              </a:rPr>
              <a:t>O’Reilly - Data science with Dask</a:t>
            </a:r>
          </a:p>
          <a:p>
            <a:r>
              <a:rPr lang="en-US" dirty="0">
                <a:hlinkClick r:id="rId4"/>
              </a:rPr>
              <a:t>Dask at DataCamp </a:t>
            </a:r>
            <a:r>
              <a:rPr lang="en-US" dirty="0"/>
              <a:t> </a:t>
            </a:r>
          </a:p>
          <a:p>
            <a:r>
              <a:rPr lang="en-US" dirty="0">
                <a:hlinkClick r:id="rId5"/>
              </a:rPr>
              <a:t>O'Reilly Dask Definitive Guide</a:t>
            </a:r>
            <a:r>
              <a:rPr lang="en-US" dirty="0"/>
              <a:t> </a:t>
            </a:r>
          </a:p>
        </p:txBody>
      </p:sp>
    </p:spTree>
    <p:extLst>
      <p:ext uri="{BB962C8B-B14F-4D97-AF65-F5344CB8AC3E}">
        <p14:creationId xmlns:p14="http://schemas.microsoft.com/office/powerpoint/2010/main" val="154180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1757-ABDE-C069-E3CB-93D4C91B665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C8F1305F-4A88-8E2B-83CF-EBCF0A8DE75D}"/>
              </a:ext>
            </a:extLst>
          </p:cNvPr>
          <p:cNvSpPr>
            <a:spLocks noGrp="1"/>
          </p:cNvSpPr>
          <p:nvPr>
            <p:ph idx="1"/>
          </p:nvPr>
        </p:nvSpPr>
        <p:spPr>
          <a:xfrm>
            <a:off x="838200" y="1253330"/>
            <a:ext cx="10515600" cy="4880183"/>
          </a:xfrm>
        </p:spPr>
        <p:txBody>
          <a:bodyPr>
            <a:normAutofit/>
          </a:bodyPr>
          <a:lstStyle/>
          <a:p>
            <a:pPr marL="0" indent="0">
              <a:buNone/>
            </a:pPr>
            <a:r>
              <a:rPr lang="en-US" b="1" dirty="0"/>
              <a:t>Natively scale NumPy, Pandas and Scikit-learn</a:t>
            </a:r>
          </a:p>
          <a:p>
            <a:pPr marL="171450" indent="-171450"/>
            <a:r>
              <a:rPr lang="en-US" dirty="0"/>
              <a:t>written and implemented entirely in Python, and its collection APIs natively scale NumPy</a:t>
            </a:r>
          </a:p>
          <a:p>
            <a:pPr marL="171450" indent="-171450"/>
            <a:r>
              <a:rPr lang="en-US" dirty="0"/>
              <a:t> Dask DataFrame is made up of many smaller Pandas DataFrames, a Dask Array is made up of many smaller NumPy Arrays, and so forth. </a:t>
            </a:r>
          </a:p>
          <a:p>
            <a:pPr marL="171450" indent="-171450"/>
            <a:r>
              <a:rPr lang="en-US" dirty="0"/>
              <a:t>Each of the smaller underlying objects, called chunks or partitions, can be shipped from machine to machine within a cluster, or queued up and worked on one piece at a time locally.</a:t>
            </a:r>
          </a:p>
          <a:p>
            <a:pPr marL="171450" indent="-171450"/>
            <a:r>
              <a:rPr lang="en-US" dirty="0"/>
              <a:t>Don’t need to learn a new syntax, data scientist – focus on writing robust, optimized code</a:t>
            </a:r>
          </a:p>
          <a:p>
            <a:pPr marL="0" indent="0">
              <a:buNone/>
            </a:pPr>
            <a:endParaRPr lang="en-US" dirty="0"/>
          </a:p>
        </p:txBody>
      </p:sp>
    </p:spTree>
    <p:extLst>
      <p:ext uri="{BB962C8B-B14F-4D97-AF65-F5344CB8AC3E}">
        <p14:creationId xmlns:p14="http://schemas.microsoft.com/office/powerpoint/2010/main" val="2883041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1E59-0764-CBA8-F920-7B3DAF1CA3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0B47B9B1-03BD-0A93-07F3-6536158B39C2}"/>
              </a:ext>
            </a:extLst>
          </p:cNvPr>
          <p:cNvSpPr>
            <a:spLocks noGrp="1"/>
          </p:cNvSpPr>
          <p:nvPr>
            <p:ph idx="1"/>
          </p:nvPr>
        </p:nvSpPr>
        <p:spPr>
          <a:xfrm>
            <a:off x="838200" y="942535"/>
            <a:ext cx="10515600" cy="5234428"/>
          </a:xfrm>
        </p:spPr>
        <p:txBody>
          <a:bodyPr/>
          <a:lstStyle/>
          <a:p>
            <a:pPr marL="0" indent="0">
              <a:buNone/>
            </a:pPr>
            <a:r>
              <a:rPr lang="en-US" b="1" dirty="0"/>
              <a:t>working on medium or small dataset on a single machine or large dataset on a cluster</a:t>
            </a:r>
          </a:p>
          <a:p>
            <a:r>
              <a:rPr lang="en-US" dirty="0"/>
              <a:t>Useful to prototype on local machines and submit tasks to clustering</a:t>
            </a:r>
          </a:p>
          <a:p>
            <a:pPr lvl="1"/>
            <a:r>
              <a:rPr lang="en-US" dirty="0"/>
              <a:t>Without refactor/rewrite existing code or additional code to run on a cluster</a:t>
            </a:r>
          </a:p>
          <a:p>
            <a:r>
              <a:rPr lang="en-US" dirty="0"/>
              <a:t>Built in task scheduler</a:t>
            </a:r>
          </a:p>
          <a:p>
            <a:pPr lvl="1"/>
            <a:r>
              <a:rPr lang="en-US" dirty="0"/>
              <a:t>Local scheduler for local machine, distributed scheduler for cluster</a:t>
            </a:r>
          </a:p>
          <a:p>
            <a:r>
              <a:rPr lang="en-US" dirty="0"/>
              <a:t>Interface popular resource manager – YARN, Mesos and Kubernetes to use existing task scheduler</a:t>
            </a:r>
          </a:p>
        </p:txBody>
      </p:sp>
    </p:spTree>
    <p:extLst>
      <p:ext uri="{BB962C8B-B14F-4D97-AF65-F5344CB8AC3E}">
        <p14:creationId xmlns:p14="http://schemas.microsoft.com/office/powerpoint/2010/main" val="1450405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5692</TotalTime>
  <Words>4456</Words>
  <Application>Microsoft Macintosh PowerPoint</Application>
  <PresentationFormat>Widescreen</PresentationFormat>
  <Paragraphs>393</Paragraphs>
  <Slides>71</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Calibri Light</vt:lpstr>
      <vt:lpstr>Office Theme</vt:lpstr>
      <vt:lpstr>Python and Dask</vt:lpstr>
      <vt:lpstr>Overview</vt:lpstr>
      <vt:lpstr> Datasets</vt:lpstr>
      <vt:lpstr> </vt:lpstr>
      <vt:lpstr> </vt:lpstr>
      <vt:lpstr>Dask components</vt:lpstr>
      <vt:lpstr>Dask advantages</vt:lpstr>
      <vt:lpstr> </vt:lpstr>
      <vt:lpstr> </vt:lpstr>
      <vt:lpstr> </vt:lpstr>
      <vt:lpstr> </vt:lpstr>
      <vt:lpstr>Dask and Spark</vt:lpstr>
      <vt:lpstr> </vt:lpstr>
      <vt:lpstr>Directed Acyclic Graph (DAG)</vt:lpstr>
      <vt:lpstr> </vt:lpstr>
      <vt:lpstr> </vt:lpstr>
      <vt:lpstr> </vt:lpstr>
      <vt:lpstr> </vt:lpstr>
      <vt:lpstr> </vt:lpstr>
      <vt:lpstr>Scale up or scale out</vt:lpstr>
      <vt:lpstr>How DAG help to plan and orchestrating complex tasks</vt:lpstr>
      <vt:lpstr> </vt:lpstr>
      <vt:lpstr>Concurrency and resource management</vt:lpstr>
      <vt:lpstr>Recovering from failures</vt:lpstr>
      <vt:lpstr>Summary</vt:lpstr>
      <vt:lpstr>dataset</vt:lpstr>
      <vt:lpstr>objectives</vt:lpstr>
      <vt:lpstr>Read a single file</vt:lpstr>
      <vt:lpstr>Read multiple files</vt:lpstr>
      <vt:lpstr> </vt:lpstr>
      <vt:lpstr>Common data science task</vt:lpstr>
      <vt:lpstr> </vt:lpstr>
      <vt:lpstr>DAG example</vt:lpstr>
      <vt:lpstr> </vt:lpstr>
      <vt:lpstr> </vt:lpstr>
      <vt:lpstr>Multiply each number by 4</vt:lpstr>
      <vt:lpstr>Add another layer</vt:lpstr>
      <vt:lpstr>Exercise</vt:lpstr>
      <vt:lpstr>Objectives</vt:lpstr>
      <vt:lpstr>PowerPoint Presentation</vt:lpstr>
      <vt:lpstr> </vt:lpstr>
      <vt:lpstr>Data frame</vt:lpstr>
      <vt:lpstr>Dask and pandas</vt:lpstr>
      <vt:lpstr> </vt:lpstr>
      <vt:lpstr>Managing DataFrame partitioning</vt:lpstr>
      <vt:lpstr> </vt:lpstr>
      <vt:lpstr>Shuffle</vt:lpstr>
      <vt:lpstr>Avoid shuffling if possible</vt:lpstr>
      <vt:lpstr>Limitation of Dask DataFrame</vt:lpstr>
      <vt:lpstr> </vt:lpstr>
      <vt:lpstr>Partitions</vt:lpstr>
      <vt:lpstr>Set blocksize</vt:lpstr>
      <vt:lpstr>Inspecting data frames</vt:lpstr>
      <vt:lpstr>Manually set the data type</vt:lpstr>
      <vt:lpstr>Loading data in data frame</vt:lpstr>
      <vt:lpstr>PowerPoint Presentation</vt:lpstr>
      <vt:lpstr>Delimited Text file</vt:lpstr>
      <vt:lpstr> </vt:lpstr>
      <vt:lpstr> </vt:lpstr>
      <vt:lpstr>Common columns</vt:lpstr>
      <vt:lpstr>Dask cannot infer data types</vt:lpstr>
      <vt:lpstr>Using Dask datatypes</vt:lpstr>
      <vt:lpstr>Reading data from SQL Database</vt:lpstr>
      <vt:lpstr>Reading data from HDFS and S3</vt:lpstr>
      <vt:lpstr>PowerPoint Presentation</vt:lpstr>
      <vt:lpstr> </vt:lpstr>
      <vt:lpstr>PowerPoint Presentation</vt:lpstr>
      <vt:lpstr>Connect client to remote cluster</vt:lpstr>
      <vt:lpstr>Convert data to parquet from S3</vt:lpstr>
      <vt:lpstr>Notebook</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T O'Rourke</dc:creator>
  <cp:lastModifiedBy>Annie T O'Rourke</cp:lastModifiedBy>
  <cp:revision>42</cp:revision>
  <dcterms:created xsi:type="dcterms:W3CDTF">2022-06-18T20:26:27Z</dcterms:created>
  <dcterms:modified xsi:type="dcterms:W3CDTF">2022-06-30T01:12:59Z</dcterms:modified>
</cp:coreProperties>
</file>